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8288000" cy="10287000"/>
  <p:notesSz cx="18288000" cy="10287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BD660-EE41-4347-AE29-6FE3DC00EC67}" type="datetimeFigureOut">
              <a:rPr lang="tr-TR" smtClean="0"/>
              <a:t>11.05.2023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44358-D05F-4DEF-8CA7-16DDB19D90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85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44358-D05F-4DEF-8CA7-16DDB19D9068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77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643350" y="5636176"/>
            <a:ext cx="4645025" cy="4651375"/>
          </a:xfrm>
          <a:custGeom>
            <a:avLst/>
            <a:gdLst/>
            <a:ahLst/>
            <a:cxnLst/>
            <a:rect l="l" t="t" r="r" b="b"/>
            <a:pathLst>
              <a:path w="4645025" h="4651375">
                <a:moveTo>
                  <a:pt x="4644648" y="0"/>
                </a:moveTo>
                <a:lnTo>
                  <a:pt x="4644648" y="1695725"/>
                </a:lnTo>
                <a:lnTo>
                  <a:pt x="1693427" y="4650822"/>
                </a:lnTo>
                <a:lnTo>
                  <a:pt x="0" y="4650822"/>
                </a:lnTo>
                <a:lnTo>
                  <a:pt x="4644648" y="0"/>
                </a:lnTo>
                <a:close/>
              </a:path>
            </a:pathLst>
          </a:custGeom>
          <a:solidFill>
            <a:srgbClr val="04445D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336777" y="7331901"/>
            <a:ext cx="2951480" cy="2955290"/>
          </a:xfrm>
          <a:custGeom>
            <a:avLst/>
            <a:gdLst/>
            <a:ahLst/>
            <a:cxnLst/>
            <a:rect l="l" t="t" r="r" b="b"/>
            <a:pathLst>
              <a:path w="2951480" h="2955290">
                <a:moveTo>
                  <a:pt x="2951221" y="0"/>
                </a:moveTo>
                <a:lnTo>
                  <a:pt x="2951221" y="1695691"/>
                </a:lnTo>
                <a:lnTo>
                  <a:pt x="1693472" y="2955097"/>
                </a:lnTo>
                <a:lnTo>
                  <a:pt x="0" y="2955097"/>
                </a:lnTo>
                <a:lnTo>
                  <a:pt x="2951221" y="0"/>
                </a:lnTo>
                <a:close/>
              </a:path>
            </a:pathLst>
          </a:custGeom>
          <a:solidFill>
            <a:srgbClr val="04445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030231" y="9027575"/>
            <a:ext cx="1257935" cy="1259840"/>
          </a:xfrm>
          <a:custGeom>
            <a:avLst/>
            <a:gdLst/>
            <a:ahLst/>
            <a:cxnLst/>
            <a:rect l="l" t="t" r="r" b="b"/>
            <a:pathLst>
              <a:path w="1257934" h="1259840">
                <a:moveTo>
                  <a:pt x="1257767" y="0"/>
                </a:moveTo>
                <a:lnTo>
                  <a:pt x="1257767" y="1259424"/>
                </a:lnTo>
                <a:lnTo>
                  <a:pt x="0" y="1259424"/>
                </a:lnTo>
                <a:lnTo>
                  <a:pt x="1257767" y="0"/>
                </a:lnTo>
                <a:close/>
              </a:path>
            </a:pathLst>
          </a:custGeom>
          <a:solidFill>
            <a:srgbClr val="0444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5201845" y="3509566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2057381" y="0"/>
                </a:moveTo>
                <a:lnTo>
                  <a:pt x="2057381" y="683350"/>
                </a:lnTo>
                <a:lnTo>
                  <a:pt x="679950" y="2057394"/>
                </a:lnTo>
                <a:lnTo>
                  <a:pt x="5052" y="2057394"/>
                </a:lnTo>
                <a:lnTo>
                  <a:pt x="0" y="2052354"/>
                </a:lnTo>
                <a:lnTo>
                  <a:pt x="2057381" y="0"/>
                </a:lnTo>
                <a:close/>
              </a:path>
            </a:pathLst>
          </a:custGeom>
          <a:solidFill>
            <a:srgbClr val="B38B45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881796" y="4192917"/>
            <a:ext cx="1377950" cy="1374140"/>
          </a:xfrm>
          <a:custGeom>
            <a:avLst/>
            <a:gdLst/>
            <a:ahLst/>
            <a:cxnLst/>
            <a:rect l="l" t="t" r="r" b="b"/>
            <a:pathLst>
              <a:path w="1377950" h="1374139">
                <a:moveTo>
                  <a:pt x="1377431" y="0"/>
                </a:moveTo>
                <a:lnTo>
                  <a:pt x="1377431" y="683335"/>
                </a:lnTo>
                <a:lnTo>
                  <a:pt x="685023" y="1374043"/>
                </a:lnTo>
                <a:lnTo>
                  <a:pt x="0" y="1374043"/>
                </a:lnTo>
                <a:lnTo>
                  <a:pt x="1377431" y="0"/>
                </a:lnTo>
                <a:close/>
              </a:path>
            </a:pathLst>
          </a:custGeom>
          <a:solidFill>
            <a:srgbClr val="B38B45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6566819" y="4876253"/>
            <a:ext cx="692785" cy="690880"/>
          </a:xfrm>
          <a:custGeom>
            <a:avLst/>
            <a:gdLst/>
            <a:ahLst/>
            <a:cxnLst/>
            <a:rect l="l" t="t" r="r" b="b"/>
            <a:pathLst>
              <a:path w="692784" h="690879">
                <a:moveTo>
                  <a:pt x="692408" y="0"/>
                </a:moveTo>
                <a:lnTo>
                  <a:pt x="692408" y="683315"/>
                </a:lnTo>
                <a:lnTo>
                  <a:pt x="684997" y="690707"/>
                </a:lnTo>
                <a:lnTo>
                  <a:pt x="0" y="690707"/>
                </a:lnTo>
                <a:lnTo>
                  <a:pt x="692408" y="0"/>
                </a:lnTo>
                <a:close/>
              </a:path>
            </a:pathLst>
          </a:custGeom>
          <a:solidFill>
            <a:srgbClr val="B38B4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36200" y="7577845"/>
            <a:ext cx="2133599" cy="213359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568" y="582807"/>
            <a:ext cx="9982199" cy="317179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33793" y="7618170"/>
            <a:ext cx="1552574" cy="205739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1568" y="8910065"/>
            <a:ext cx="3505199" cy="76199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1568" y="7618170"/>
            <a:ext cx="3105149" cy="1066799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91568" y="3833254"/>
            <a:ext cx="15643225" cy="85090"/>
          </a:xfrm>
          <a:custGeom>
            <a:avLst/>
            <a:gdLst/>
            <a:ahLst/>
            <a:cxnLst/>
            <a:rect l="l" t="t" r="r" b="b"/>
            <a:pathLst>
              <a:path w="15643225" h="85089">
                <a:moveTo>
                  <a:pt x="15642602" y="84762"/>
                </a:moveTo>
                <a:lnTo>
                  <a:pt x="0" y="84762"/>
                </a:lnTo>
                <a:lnTo>
                  <a:pt x="0" y="0"/>
                </a:lnTo>
                <a:lnTo>
                  <a:pt x="15289607" y="0"/>
                </a:lnTo>
                <a:lnTo>
                  <a:pt x="15642602" y="0"/>
                </a:lnTo>
                <a:lnTo>
                  <a:pt x="15642602" y="84762"/>
                </a:lnTo>
                <a:close/>
              </a:path>
            </a:pathLst>
          </a:custGeom>
          <a:solidFill>
            <a:srgbClr val="B38B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8868" y="4172596"/>
            <a:ext cx="17130263" cy="671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6575492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569429" y="0"/>
                </a:lnTo>
                <a:lnTo>
                  <a:pt x="1714406" y="1147870"/>
                </a:lnTo>
                <a:lnTo>
                  <a:pt x="1714406" y="1710290"/>
                </a:lnTo>
                <a:lnTo>
                  <a:pt x="1710206" y="1714501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144921" y="0"/>
            <a:ext cx="1145540" cy="1148080"/>
          </a:xfrm>
          <a:custGeom>
            <a:avLst/>
            <a:gdLst/>
            <a:ahLst/>
            <a:cxnLst/>
            <a:rect l="l" t="t" r="r" b="b"/>
            <a:pathLst>
              <a:path w="1145540" h="1148080">
                <a:moveTo>
                  <a:pt x="0" y="0"/>
                </a:moveTo>
                <a:lnTo>
                  <a:pt x="569416" y="0"/>
                </a:lnTo>
                <a:lnTo>
                  <a:pt x="1144976" y="577012"/>
                </a:lnTo>
                <a:lnTo>
                  <a:pt x="1144976" y="1147870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714338" y="0"/>
            <a:ext cx="575945" cy="577215"/>
          </a:xfrm>
          <a:custGeom>
            <a:avLst/>
            <a:gdLst/>
            <a:ahLst/>
            <a:cxnLst/>
            <a:rect l="l" t="t" r="r" b="b"/>
            <a:pathLst>
              <a:path w="575944" h="577215">
                <a:moveTo>
                  <a:pt x="0" y="0"/>
                </a:moveTo>
                <a:lnTo>
                  <a:pt x="569400" y="0"/>
                </a:lnTo>
                <a:lnTo>
                  <a:pt x="575559" y="6175"/>
                </a:lnTo>
                <a:lnTo>
                  <a:pt x="575559" y="577012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07738" y="231243"/>
            <a:ext cx="1247774" cy="12477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6575492" y="0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0" y="0"/>
                </a:moveTo>
                <a:lnTo>
                  <a:pt x="569429" y="0"/>
                </a:lnTo>
                <a:lnTo>
                  <a:pt x="1714406" y="1147870"/>
                </a:lnTo>
                <a:lnTo>
                  <a:pt x="1714406" y="1710290"/>
                </a:lnTo>
                <a:lnTo>
                  <a:pt x="1710206" y="1714501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144921" y="0"/>
            <a:ext cx="1145540" cy="1148080"/>
          </a:xfrm>
          <a:custGeom>
            <a:avLst/>
            <a:gdLst/>
            <a:ahLst/>
            <a:cxnLst/>
            <a:rect l="l" t="t" r="r" b="b"/>
            <a:pathLst>
              <a:path w="1145540" h="1148080">
                <a:moveTo>
                  <a:pt x="0" y="0"/>
                </a:moveTo>
                <a:lnTo>
                  <a:pt x="569416" y="0"/>
                </a:lnTo>
                <a:lnTo>
                  <a:pt x="1144976" y="577012"/>
                </a:lnTo>
                <a:lnTo>
                  <a:pt x="1144976" y="1147870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714338" y="0"/>
            <a:ext cx="575945" cy="577215"/>
          </a:xfrm>
          <a:custGeom>
            <a:avLst/>
            <a:gdLst/>
            <a:ahLst/>
            <a:cxnLst/>
            <a:rect l="l" t="t" r="r" b="b"/>
            <a:pathLst>
              <a:path w="575944" h="577215">
                <a:moveTo>
                  <a:pt x="0" y="0"/>
                </a:moveTo>
                <a:lnTo>
                  <a:pt x="569400" y="0"/>
                </a:lnTo>
                <a:lnTo>
                  <a:pt x="575559" y="6175"/>
                </a:lnTo>
                <a:lnTo>
                  <a:pt x="575559" y="577012"/>
                </a:lnTo>
                <a:lnTo>
                  <a:pt x="0" y="0"/>
                </a:lnTo>
                <a:close/>
              </a:path>
            </a:pathLst>
          </a:custGeom>
          <a:solidFill>
            <a:srgbClr val="0444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807738" y="231240"/>
            <a:ext cx="1247774" cy="12477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31021" y="607995"/>
            <a:ext cx="7625957" cy="925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B38B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4696" y="3714874"/>
            <a:ext cx="15918606" cy="3898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073198" y="9579340"/>
            <a:ext cx="1686559" cy="383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4445D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2835"/>
              </a:lnSpc>
            </a:pPr>
            <a:r>
              <a:rPr spc="310" dirty="0">
                <a:latin typeface="Trebuchet MS"/>
                <a:cs typeface="Trebuchet MS"/>
              </a:rPr>
              <a:t>ÜCEL</a:t>
            </a:r>
            <a:r>
              <a:rPr spc="95" dirty="0">
                <a:latin typeface="Trebuchet MS"/>
                <a:cs typeface="Trebuchet MS"/>
              </a:rPr>
              <a:t> 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hyperlink" Target="https://www.ucelkaucuk.com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868" y="4172596"/>
            <a:ext cx="15602585" cy="6718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891664" algn="l"/>
                <a:tab pos="5372100" algn="l"/>
                <a:tab pos="7541895" algn="l"/>
                <a:tab pos="13011785" algn="l"/>
              </a:tabLst>
            </a:pPr>
            <a:r>
              <a:rPr sz="4200" b="1" spc="355" dirty="0">
                <a:solidFill>
                  <a:srgbClr val="04445D"/>
                </a:solidFill>
                <a:latin typeface="Trebuchet MS"/>
                <a:cs typeface="Trebuchet MS"/>
              </a:rPr>
              <a:t>YOUR	</a:t>
            </a:r>
            <a:r>
              <a:rPr sz="4200" b="1" spc="395" dirty="0">
                <a:solidFill>
                  <a:srgbClr val="04445D"/>
                </a:solidFill>
                <a:latin typeface="Trebuchet MS"/>
                <a:cs typeface="Trebuchet MS"/>
              </a:rPr>
              <a:t>RUBBER</a:t>
            </a:r>
            <a:r>
              <a:rPr sz="4200" b="1" spc="10" dirty="0">
                <a:solidFill>
                  <a:srgbClr val="04445D"/>
                </a:solidFill>
                <a:latin typeface="Trebuchet MS"/>
                <a:cs typeface="Trebuchet MS"/>
              </a:rPr>
              <a:t> </a:t>
            </a:r>
            <a:r>
              <a:rPr sz="4200" b="1" spc="215" dirty="0">
                <a:solidFill>
                  <a:srgbClr val="04445D"/>
                </a:solidFill>
                <a:latin typeface="Trebuchet MS"/>
                <a:cs typeface="Trebuchet MS"/>
              </a:rPr>
              <a:t>TO	</a:t>
            </a:r>
            <a:r>
              <a:rPr sz="4200" b="1" spc="315" dirty="0">
                <a:solidFill>
                  <a:srgbClr val="04445D"/>
                </a:solidFill>
                <a:latin typeface="Trebuchet MS"/>
                <a:cs typeface="Trebuchet MS"/>
              </a:rPr>
              <a:t>METAL	</a:t>
            </a:r>
            <a:r>
              <a:rPr sz="4200" b="1" spc="320" dirty="0">
                <a:solidFill>
                  <a:srgbClr val="04445D"/>
                </a:solidFill>
                <a:latin typeface="Trebuchet MS"/>
                <a:cs typeface="Trebuchet MS"/>
              </a:rPr>
              <a:t>PARTS</a:t>
            </a:r>
            <a:r>
              <a:rPr sz="4200" b="1" spc="10" dirty="0">
                <a:solidFill>
                  <a:srgbClr val="04445D"/>
                </a:solidFill>
                <a:latin typeface="Trebuchet MS"/>
                <a:cs typeface="Trebuchet MS"/>
              </a:rPr>
              <a:t> </a:t>
            </a:r>
            <a:r>
              <a:rPr sz="4200" b="1" spc="380" dirty="0">
                <a:solidFill>
                  <a:srgbClr val="04445D"/>
                </a:solidFill>
                <a:latin typeface="Trebuchet MS"/>
                <a:cs typeface="Trebuchet MS"/>
              </a:rPr>
              <a:t>SOLUTIONS	</a:t>
            </a:r>
            <a:r>
              <a:rPr sz="4200" b="1" spc="320" dirty="0">
                <a:solidFill>
                  <a:srgbClr val="04445D"/>
                </a:solidFill>
                <a:latin typeface="Trebuchet MS"/>
                <a:cs typeface="Trebuchet MS"/>
              </a:rPr>
              <a:t>PARTNER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4033" y="8320863"/>
            <a:ext cx="5911850" cy="6718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b="1" spc="195" dirty="0">
                <a:solidFill>
                  <a:srgbClr val="04445D"/>
                </a:solidFill>
                <a:latin typeface="Trebuchet MS"/>
                <a:cs typeface="Trebuchet MS"/>
              </a:rPr>
              <a:t>www.ucelrubber.com</a:t>
            </a:r>
            <a:endParaRPr sz="4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5"/>
            <a:ext cx="1714500" cy="1714500"/>
            <a:chOff x="16575492" y="5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5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5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8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67"/>
            <a:ext cx="1714500" cy="1714500"/>
            <a:chOff x="-2041" y="8572367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67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98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56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85825" y="2281143"/>
            <a:ext cx="7161275" cy="715010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015815" y="963563"/>
            <a:ext cx="1040257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5" dirty="0"/>
              <a:t>RESEARCH</a:t>
            </a:r>
            <a:r>
              <a:rPr spc="-395" dirty="0"/>
              <a:t> </a:t>
            </a:r>
            <a:r>
              <a:rPr spc="35" dirty="0"/>
              <a:t>&amp;</a:t>
            </a:r>
            <a:r>
              <a:rPr spc="-390" dirty="0"/>
              <a:t> </a:t>
            </a:r>
            <a:r>
              <a:rPr spc="300" dirty="0"/>
              <a:t>DEVELOPMENT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38201" y="4018305"/>
            <a:ext cx="926274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300" dirty="0">
                <a:solidFill>
                  <a:srgbClr val="115D66"/>
                </a:solidFill>
                <a:latin typeface="Trebuchet MS"/>
                <a:cs typeface="Trebuchet MS"/>
              </a:rPr>
              <a:t>Extensive</a:t>
            </a:r>
            <a:r>
              <a:rPr sz="4700" b="1" spc="250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345" dirty="0">
                <a:solidFill>
                  <a:srgbClr val="115D66"/>
                </a:solidFill>
                <a:latin typeface="Trebuchet MS"/>
                <a:cs typeface="Trebuchet MS"/>
              </a:rPr>
              <a:t>Market</a:t>
            </a:r>
            <a:r>
              <a:rPr sz="4700" b="1" spc="254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470" dirty="0">
                <a:solidFill>
                  <a:srgbClr val="115D66"/>
                </a:solidFill>
                <a:latin typeface="Trebuchet MS"/>
                <a:cs typeface="Trebuchet MS"/>
              </a:rPr>
              <a:t>Knowledge</a:t>
            </a:r>
            <a:endParaRPr sz="47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34308" y="5556218"/>
            <a:ext cx="118898" cy="11889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34308" y="6364730"/>
            <a:ext cx="118898" cy="11889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47279" y="5341390"/>
            <a:ext cx="7032625" cy="2099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00" spc="220" dirty="0">
                <a:latin typeface="Trebuchet MS"/>
                <a:cs typeface="Trebuchet MS"/>
              </a:rPr>
              <a:t>Market</a:t>
            </a:r>
            <a:r>
              <a:rPr sz="3000" spc="195" dirty="0">
                <a:latin typeface="Trebuchet MS"/>
                <a:cs typeface="Trebuchet MS"/>
              </a:rPr>
              <a:t> </a:t>
            </a:r>
            <a:r>
              <a:rPr sz="3000" spc="225" dirty="0">
                <a:latin typeface="Trebuchet MS"/>
                <a:cs typeface="Trebuchet MS"/>
              </a:rPr>
              <a:t>research</a:t>
            </a:r>
            <a:r>
              <a:rPr sz="3000" spc="195" dirty="0">
                <a:latin typeface="Trebuchet MS"/>
                <a:cs typeface="Trebuchet MS"/>
              </a:rPr>
              <a:t> </a:t>
            </a:r>
            <a:r>
              <a:rPr sz="3000" spc="235" dirty="0">
                <a:latin typeface="Trebuchet MS"/>
                <a:cs typeface="Trebuchet MS"/>
              </a:rPr>
              <a:t>and</a:t>
            </a:r>
            <a:r>
              <a:rPr sz="3000" spc="195" dirty="0">
                <a:latin typeface="Trebuchet MS"/>
                <a:cs typeface="Trebuchet MS"/>
              </a:rPr>
              <a:t> </a:t>
            </a:r>
            <a:r>
              <a:rPr sz="3000" spc="225" dirty="0">
                <a:latin typeface="Trebuchet MS"/>
                <a:cs typeface="Trebuchet MS"/>
              </a:rPr>
              <a:t>analysis</a:t>
            </a:r>
            <a:endParaRPr sz="3000">
              <a:latin typeface="Trebuchet MS"/>
              <a:cs typeface="Trebuchet MS"/>
            </a:endParaRPr>
          </a:p>
          <a:p>
            <a:pPr marL="12700" marR="5080" indent="119380">
              <a:lnSpc>
                <a:spcPct val="176800"/>
              </a:lnSpc>
              <a:tabLst>
                <a:tab pos="2830830" algn="l"/>
              </a:tabLst>
            </a:pPr>
            <a:r>
              <a:rPr sz="3000" spc="310" dirty="0">
                <a:latin typeface="Trebuchet MS"/>
                <a:cs typeface="Trebuchet MS"/>
              </a:rPr>
              <a:t>Deep </a:t>
            </a:r>
            <a:r>
              <a:rPr sz="3000" spc="295" dirty="0">
                <a:latin typeface="Trebuchet MS"/>
                <a:cs typeface="Trebuchet MS"/>
              </a:rPr>
              <a:t>knowledge </a:t>
            </a:r>
            <a:r>
              <a:rPr sz="3000" spc="235" dirty="0">
                <a:latin typeface="Trebuchet MS"/>
                <a:cs typeface="Trebuchet MS"/>
              </a:rPr>
              <a:t>and </a:t>
            </a:r>
            <a:r>
              <a:rPr sz="3000" spc="275" dirty="0">
                <a:latin typeface="Trebuchet MS"/>
                <a:cs typeface="Trebuchet MS"/>
              </a:rPr>
              <a:t>coverage </a:t>
            </a:r>
            <a:r>
              <a:rPr sz="3000" spc="110" dirty="0">
                <a:latin typeface="Trebuchet MS"/>
                <a:cs typeface="Trebuchet MS"/>
              </a:rPr>
              <a:t>of </a:t>
            </a:r>
            <a:r>
              <a:rPr sz="3000" spc="114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the</a:t>
            </a:r>
            <a:r>
              <a:rPr sz="3000" spc="220" dirty="0">
                <a:latin typeface="Trebuchet MS"/>
                <a:cs typeface="Trebuchet MS"/>
              </a:rPr>
              <a:t> </a:t>
            </a:r>
            <a:r>
              <a:rPr sz="3000" spc="185" dirty="0">
                <a:latin typeface="Trebuchet MS"/>
                <a:cs typeface="Trebuchet MS"/>
              </a:rPr>
              <a:t>local</a:t>
            </a:r>
            <a:r>
              <a:rPr sz="3000" spc="225" dirty="0">
                <a:latin typeface="Trebuchet MS"/>
                <a:cs typeface="Trebuchet MS"/>
              </a:rPr>
              <a:t> </a:t>
            </a:r>
            <a:r>
              <a:rPr sz="3000" spc="235" dirty="0">
                <a:latin typeface="Trebuchet MS"/>
                <a:cs typeface="Trebuchet MS"/>
              </a:rPr>
              <a:t>and	</a:t>
            </a:r>
            <a:r>
              <a:rPr sz="3000" spc="140" dirty="0">
                <a:latin typeface="Trebuchet MS"/>
                <a:cs typeface="Trebuchet MS"/>
              </a:rPr>
              <a:t>international</a:t>
            </a:r>
            <a:r>
              <a:rPr sz="3000" spc="200" dirty="0">
                <a:latin typeface="Trebuchet MS"/>
                <a:cs typeface="Trebuchet MS"/>
              </a:rPr>
              <a:t> </a:t>
            </a:r>
            <a:r>
              <a:rPr sz="3000" spc="150" dirty="0">
                <a:latin typeface="Trebuchet MS"/>
                <a:cs typeface="Trebuchet MS"/>
              </a:rPr>
              <a:t>car</a:t>
            </a:r>
            <a:r>
              <a:rPr sz="3000" spc="200" dirty="0">
                <a:latin typeface="Trebuchet MS"/>
                <a:cs typeface="Trebuchet MS"/>
              </a:rPr>
              <a:t> </a:t>
            </a:r>
            <a:r>
              <a:rPr sz="3000" spc="175" dirty="0">
                <a:latin typeface="Trebuchet MS"/>
                <a:cs typeface="Trebuchet MS"/>
              </a:rPr>
              <a:t>park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73A71E67-954A-4E58-BDF2-ED523E51ECB1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5"/>
            <a:ext cx="1714500" cy="1714500"/>
            <a:chOff x="16575492" y="5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5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5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8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61"/>
            <a:ext cx="1714500" cy="1714500"/>
            <a:chOff x="-2041" y="8572361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5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25200" y="2113665"/>
            <a:ext cx="6306067" cy="714374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1167" y="5143500"/>
            <a:ext cx="123825" cy="1238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1600" y="6591300"/>
            <a:ext cx="123825" cy="1238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29293" y="4938453"/>
            <a:ext cx="10757793" cy="19922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00" spc="254" dirty="0">
                <a:latin typeface="Trebuchet MS"/>
                <a:cs typeface="Trebuchet MS"/>
              </a:rPr>
              <a:t>From</a:t>
            </a:r>
            <a:r>
              <a:rPr sz="3000" spc="210" dirty="0">
                <a:latin typeface="Trebuchet MS"/>
                <a:cs typeface="Trebuchet MS"/>
              </a:rPr>
              <a:t> </a:t>
            </a:r>
            <a:r>
              <a:rPr sz="3000" spc="265" dirty="0">
                <a:latin typeface="Trebuchet MS"/>
                <a:cs typeface="Trebuchet MS"/>
              </a:rPr>
              <a:t>Reverse</a:t>
            </a:r>
            <a:r>
              <a:rPr sz="3000" spc="210" dirty="0">
                <a:latin typeface="Trebuchet MS"/>
                <a:cs typeface="Trebuchet MS"/>
              </a:rPr>
              <a:t> </a:t>
            </a:r>
            <a:r>
              <a:rPr sz="3000" spc="235" dirty="0">
                <a:latin typeface="Trebuchet MS"/>
                <a:cs typeface="Trebuchet MS"/>
              </a:rPr>
              <a:t>engineering</a:t>
            </a:r>
            <a:r>
              <a:rPr sz="3000" spc="210" dirty="0">
                <a:latin typeface="Trebuchet MS"/>
                <a:cs typeface="Trebuchet MS"/>
              </a:rPr>
              <a:t> </a:t>
            </a:r>
            <a:r>
              <a:rPr sz="3000" spc="80" dirty="0">
                <a:latin typeface="Trebuchet MS"/>
                <a:cs typeface="Trebuchet MS"/>
              </a:rPr>
              <a:t>to</a:t>
            </a:r>
            <a:r>
              <a:rPr sz="3000" spc="215" dirty="0">
                <a:latin typeface="Trebuchet MS"/>
                <a:cs typeface="Trebuchet MS"/>
              </a:rPr>
              <a:t> </a:t>
            </a:r>
            <a:r>
              <a:rPr sz="3000" spc="130" dirty="0">
                <a:latin typeface="Trebuchet MS"/>
                <a:cs typeface="Trebuchet MS"/>
              </a:rPr>
              <a:t>the</a:t>
            </a:r>
            <a:r>
              <a:rPr sz="3000" spc="210" dirty="0">
                <a:latin typeface="Trebuchet MS"/>
                <a:cs typeface="Trebuchet MS"/>
              </a:rPr>
              <a:t> </a:t>
            </a:r>
            <a:r>
              <a:rPr sz="3000" spc="420" dirty="0">
                <a:latin typeface="Trebuchet MS"/>
                <a:cs typeface="Trebuchet MS"/>
              </a:rPr>
              <a:t>CNC</a:t>
            </a:r>
            <a:endParaRPr sz="3000" dirty="0">
              <a:latin typeface="Trebuchet MS"/>
              <a:cs typeface="Trebuchet MS"/>
            </a:endParaRPr>
          </a:p>
          <a:p>
            <a:pPr marL="12700" marR="1300480">
              <a:lnSpc>
                <a:spcPct val="177100"/>
              </a:lnSpc>
            </a:pPr>
            <a:r>
              <a:rPr sz="3000" spc="235" dirty="0">
                <a:latin typeface="Trebuchet MS"/>
                <a:cs typeface="Trebuchet MS"/>
              </a:rPr>
              <a:t>machining and </a:t>
            </a:r>
            <a:r>
              <a:rPr sz="3000" spc="130" dirty="0">
                <a:latin typeface="Trebuchet MS"/>
                <a:cs typeface="Trebuchet MS"/>
              </a:rPr>
              <a:t>the </a:t>
            </a:r>
            <a:r>
              <a:rPr sz="3000" spc="225" dirty="0">
                <a:latin typeface="Trebuchet MS"/>
                <a:cs typeface="Trebuchet MS"/>
              </a:rPr>
              <a:t>analysis </a:t>
            </a:r>
            <a:r>
              <a:rPr sz="3000" spc="235" dirty="0">
                <a:latin typeface="Trebuchet MS"/>
                <a:cs typeface="Trebuchet MS"/>
              </a:rPr>
              <a:t>and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145" dirty="0">
                <a:latin typeface="Trebuchet MS"/>
                <a:cs typeface="Trebuchet MS"/>
              </a:rPr>
              <a:t>simulation,</a:t>
            </a:r>
            <a:endParaRPr sz="3000" dirty="0">
              <a:latin typeface="Trebuchet MS"/>
              <a:cs typeface="Trebuchet MS"/>
            </a:endParaRPr>
          </a:p>
          <a:p>
            <a:pPr marL="12700" marR="385445">
              <a:lnSpc>
                <a:spcPct val="177100"/>
              </a:lnSpc>
            </a:pPr>
            <a:r>
              <a:rPr sz="3000" spc="215" dirty="0">
                <a:latin typeface="Trebuchet MS"/>
                <a:cs typeface="Trebuchet MS"/>
              </a:rPr>
              <a:t>Software </a:t>
            </a:r>
            <a:r>
              <a:rPr sz="3000" spc="235" dirty="0">
                <a:latin typeface="Trebuchet MS"/>
                <a:cs typeface="Trebuchet MS"/>
              </a:rPr>
              <a:t>and </a:t>
            </a:r>
            <a:r>
              <a:rPr sz="3000" spc="215" dirty="0">
                <a:latin typeface="Trebuchet MS"/>
                <a:cs typeface="Trebuchet MS"/>
              </a:rPr>
              <a:t>hardware </a:t>
            </a:r>
            <a:r>
              <a:rPr sz="3000" spc="250" dirty="0">
                <a:latin typeface="Trebuchet MS"/>
                <a:cs typeface="Trebuchet MS"/>
              </a:rPr>
              <a:t>3D </a:t>
            </a:r>
            <a:r>
              <a:rPr sz="3000" spc="265" dirty="0">
                <a:latin typeface="Trebuchet MS"/>
                <a:cs typeface="Trebuchet MS"/>
              </a:rPr>
              <a:t>scanning </a:t>
            </a:r>
            <a:r>
              <a:rPr sz="3000" spc="-890" dirty="0">
                <a:latin typeface="Trebuchet MS"/>
                <a:cs typeface="Trebuchet MS"/>
              </a:rPr>
              <a:t> </a:t>
            </a:r>
            <a:r>
              <a:rPr sz="3000" spc="260" dirty="0">
                <a:latin typeface="Trebuchet MS"/>
                <a:cs typeface="Trebuchet MS"/>
              </a:rPr>
              <a:t>technology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14269" y="8152286"/>
            <a:ext cx="3843654" cy="1161415"/>
          </a:xfrm>
          <a:custGeom>
            <a:avLst/>
            <a:gdLst/>
            <a:ahLst/>
            <a:cxnLst/>
            <a:rect l="l" t="t" r="r" b="b"/>
            <a:pathLst>
              <a:path w="3843654" h="1161415">
                <a:moveTo>
                  <a:pt x="3801335" y="1161274"/>
                </a:moveTo>
                <a:lnTo>
                  <a:pt x="1925968" y="1161274"/>
                </a:lnTo>
                <a:lnTo>
                  <a:pt x="1909547" y="1158001"/>
                </a:lnTo>
                <a:lnTo>
                  <a:pt x="1896191" y="1149056"/>
                </a:lnTo>
                <a:lnTo>
                  <a:pt x="1887214" y="1135747"/>
                </a:lnTo>
                <a:lnTo>
                  <a:pt x="1883930" y="1119384"/>
                </a:lnTo>
                <a:lnTo>
                  <a:pt x="1883930" y="205569"/>
                </a:lnTo>
                <a:lnTo>
                  <a:pt x="323070" y="205569"/>
                </a:lnTo>
                <a:lnTo>
                  <a:pt x="306703" y="245045"/>
                </a:lnTo>
                <a:lnTo>
                  <a:pt x="281069" y="278600"/>
                </a:lnTo>
                <a:lnTo>
                  <a:pt x="247738" y="304596"/>
                </a:lnTo>
                <a:lnTo>
                  <a:pt x="208278" y="321396"/>
                </a:lnTo>
                <a:lnTo>
                  <a:pt x="164259" y="327359"/>
                </a:lnTo>
                <a:lnTo>
                  <a:pt x="120736" y="321538"/>
                </a:lnTo>
                <a:lnTo>
                  <a:pt x="81538" y="305093"/>
                </a:lnTo>
                <a:lnTo>
                  <a:pt x="48265" y="279555"/>
                </a:lnTo>
                <a:lnTo>
                  <a:pt x="22518" y="246453"/>
                </a:lnTo>
                <a:lnTo>
                  <a:pt x="5896" y="207318"/>
                </a:lnTo>
                <a:lnTo>
                  <a:pt x="0" y="163679"/>
                </a:lnTo>
                <a:lnTo>
                  <a:pt x="5896" y="120310"/>
                </a:lnTo>
                <a:lnTo>
                  <a:pt x="22518" y="81250"/>
                </a:lnTo>
                <a:lnTo>
                  <a:pt x="48265" y="48095"/>
                </a:lnTo>
                <a:lnTo>
                  <a:pt x="81538" y="22438"/>
                </a:lnTo>
                <a:lnTo>
                  <a:pt x="120736" y="5875"/>
                </a:lnTo>
                <a:lnTo>
                  <a:pt x="164259" y="0"/>
                </a:lnTo>
                <a:lnTo>
                  <a:pt x="208284" y="5963"/>
                </a:lnTo>
                <a:lnTo>
                  <a:pt x="247788" y="22763"/>
                </a:lnTo>
                <a:lnTo>
                  <a:pt x="281237" y="48759"/>
                </a:lnTo>
                <a:lnTo>
                  <a:pt x="307102" y="82314"/>
                </a:lnTo>
                <a:lnTo>
                  <a:pt x="323849" y="121790"/>
                </a:lnTo>
                <a:lnTo>
                  <a:pt x="1927525" y="121790"/>
                </a:lnTo>
                <a:lnTo>
                  <a:pt x="1943946" y="125062"/>
                </a:lnTo>
                <a:lnTo>
                  <a:pt x="1957302" y="134008"/>
                </a:lnTo>
                <a:lnTo>
                  <a:pt x="1966279" y="147316"/>
                </a:lnTo>
                <a:lnTo>
                  <a:pt x="1969563" y="163679"/>
                </a:lnTo>
                <a:lnTo>
                  <a:pt x="1969563" y="1077494"/>
                </a:lnTo>
                <a:lnTo>
                  <a:pt x="2229576" y="1077494"/>
                </a:lnTo>
                <a:lnTo>
                  <a:pt x="3495391" y="1076719"/>
                </a:lnTo>
                <a:lnTo>
                  <a:pt x="3801335" y="1076719"/>
                </a:lnTo>
                <a:lnTo>
                  <a:pt x="3817756" y="1080003"/>
                </a:lnTo>
                <a:lnTo>
                  <a:pt x="3831112" y="1089033"/>
                </a:lnTo>
                <a:lnTo>
                  <a:pt x="3840088" y="1102572"/>
                </a:lnTo>
                <a:lnTo>
                  <a:pt x="3843373" y="1119384"/>
                </a:lnTo>
                <a:lnTo>
                  <a:pt x="3840088" y="1135747"/>
                </a:lnTo>
                <a:lnTo>
                  <a:pt x="3831112" y="1149056"/>
                </a:lnTo>
                <a:lnTo>
                  <a:pt x="3817756" y="1158001"/>
                </a:lnTo>
                <a:lnTo>
                  <a:pt x="3801335" y="1161274"/>
                </a:lnTo>
                <a:close/>
              </a:path>
            </a:pathLst>
          </a:custGeom>
          <a:solidFill>
            <a:srgbClr val="115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71167" y="3030345"/>
            <a:ext cx="5150485" cy="741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700" b="1" spc="395" dirty="0">
                <a:solidFill>
                  <a:srgbClr val="115D66"/>
                </a:solidFill>
                <a:latin typeface="Trebuchet MS"/>
                <a:cs typeface="Trebuchet MS"/>
              </a:rPr>
              <a:t>High</a:t>
            </a:r>
            <a:r>
              <a:rPr sz="4700" b="1" spc="240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320" dirty="0">
                <a:solidFill>
                  <a:srgbClr val="115D66"/>
                </a:solidFill>
                <a:latin typeface="Trebuchet MS"/>
                <a:cs typeface="Trebuchet MS"/>
              </a:rPr>
              <a:t>Tech</a:t>
            </a:r>
            <a:r>
              <a:rPr sz="4700" b="1" spc="24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385" dirty="0">
                <a:solidFill>
                  <a:srgbClr val="115D66"/>
                </a:solidFill>
                <a:latin typeface="Trebuchet MS"/>
                <a:cs typeface="Trebuchet MS"/>
              </a:rPr>
              <a:t>Tools</a:t>
            </a:r>
            <a:endParaRPr sz="47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35467" y="8601533"/>
            <a:ext cx="5988685" cy="1353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08685">
              <a:lnSpc>
                <a:spcPct val="114700"/>
              </a:lnSpc>
              <a:spcBef>
                <a:spcPts val="95"/>
              </a:spcBef>
            </a:pPr>
            <a:r>
              <a:rPr sz="1900" b="1" spc="155" dirty="0">
                <a:solidFill>
                  <a:srgbClr val="B38B45"/>
                </a:solidFill>
                <a:latin typeface="Trebuchet MS"/>
                <a:cs typeface="Trebuchet MS"/>
              </a:rPr>
              <a:t>Automated </a:t>
            </a:r>
            <a:r>
              <a:rPr sz="1900" b="1" spc="175" dirty="0">
                <a:solidFill>
                  <a:srgbClr val="B38B45"/>
                </a:solidFill>
                <a:latin typeface="Trebuchet MS"/>
                <a:cs typeface="Trebuchet MS"/>
              </a:rPr>
              <a:t>ATOS </a:t>
            </a:r>
            <a:r>
              <a:rPr sz="1900" b="1" spc="95" dirty="0">
                <a:solidFill>
                  <a:srgbClr val="B38B45"/>
                </a:solidFill>
                <a:latin typeface="Trebuchet MS"/>
                <a:cs typeface="Trebuchet MS"/>
              </a:rPr>
              <a:t>3D </a:t>
            </a:r>
            <a:r>
              <a:rPr sz="1900" b="1" spc="125" dirty="0">
                <a:solidFill>
                  <a:srgbClr val="B38B45"/>
                </a:solidFill>
                <a:latin typeface="Trebuchet MS"/>
                <a:cs typeface="Trebuchet MS"/>
              </a:rPr>
              <a:t>metrology. </a:t>
            </a:r>
            <a:r>
              <a:rPr sz="1900" b="1" spc="75" dirty="0">
                <a:solidFill>
                  <a:srgbClr val="B38B45"/>
                </a:solidFill>
                <a:latin typeface="Trebuchet MS"/>
                <a:cs typeface="Trebuchet MS"/>
              </a:rPr>
              <a:t>In </a:t>
            </a:r>
            <a:r>
              <a:rPr sz="1900" b="1" spc="85" dirty="0">
                <a:solidFill>
                  <a:srgbClr val="B38B45"/>
                </a:solidFill>
                <a:latin typeface="Trebuchet MS"/>
                <a:cs typeface="Trebuchet MS"/>
              </a:rPr>
              <a:t>the </a:t>
            </a:r>
            <a:r>
              <a:rPr sz="1900" b="1" spc="9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40" dirty="0">
                <a:solidFill>
                  <a:srgbClr val="B38B45"/>
                </a:solidFill>
                <a:latin typeface="Trebuchet MS"/>
                <a:cs typeface="Trebuchet MS"/>
              </a:rPr>
              <a:t>standardized</a:t>
            </a:r>
            <a:r>
              <a:rPr sz="1900" b="1" spc="9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60" dirty="0">
                <a:solidFill>
                  <a:srgbClr val="B38B45"/>
                </a:solidFill>
                <a:latin typeface="Trebuchet MS"/>
                <a:cs typeface="Trebuchet MS"/>
              </a:rPr>
              <a:t>measuring</a:t>
            </a:r>
            <a:r>
              <a:rPr sz="1900" b="1" spc="9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40" dirty="0">
                <a:solidFill>
                  <a:srgbClr val="B38B45"/>
                </a:solidFill>
                <a:latin typeface="Trebuchet MS"/>
                <a:cs typeface="Trebuchet MS"/>
              </a:rPr>
              <a:t>machine</a:t>
            </a:r>
            <a:r>
              <a:rPr sz="1900" b="1" spc="9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75" dirty="0">
                <a:solidFill>
                  <a:srgbClr val="B38B45"/>
                </a:solidFill>
                <a:latin typeface="Trebuchet MS"/>
                <a:cs typeface="Trebuchet MS"/>
              </a:rPr>
              <a:t>ATOS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900" b="1" spc="135" dirty="0">
                <a:solidFill>
                  <a:srgbClr val="B38B45"/>
                </a:solidFill>
                <a:latin typeface="Trebuchet MS"/>
                <a:cs typeface="Trebuchet MS"/>
              </a:rPr>
              <a:t>ScanBox,</a:t>
            </a:r>
            <a:r>
              <a:rPr sz="1900" b="1" spc="11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75" dirty="0">
                <a:solidFill>
                  <a:srgbClr val="B38B45"/>
                </a:solidFill>
                <a:latin typeface="Trebuchet MS"/>
                <a:cs typeface="Trebuchet MS"/>
              </a:rPr>
              <a:t>ATOS</a:t>
            </a:r>
            <a:r>
              <a:rPr sz="1900" b="1" spc="114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95" dirty="0">
                <a:solidFill>
                  <a:srgbClr val="B38B45"/>
                </a:solidFill>
                <a:latin typeface="Trebuchet MS"/>
                <a:cs typeface="Trebuchet MS"/>
              </a:rPr>
              <a:t>Triple</a:t>
            </a:r>
            <a:r>
              <a:rPr sz="1900" b="1" spc="114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80" dirty="0">
                <a:solidFill>
                  <a:srgbClr val="B38B45"/>
                </a:solidFill>
                <a:latin typeface="Trebuchet MS"/>
                <a:cs typeface="Trebuchet MS"/>
              </a:rPr>
              <a:t>Scan</a:t>
            </a:r>
            <a:r>
              <a:rPr sz="1900" b="1" spc="11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75" dirty="0">
                <a:solidFill>
                  <a:srgbClr val="B38B45"/>
                </a:solidFill>
                <a:latin typeface="Trebuchet MS"/>
                <a:cs typeface="Trebuchet MS"/>
              </a:rPr>
              <a:t>is</a:t>
            </a:r>
            <a:r>
              <a:rPr sz="1900" b="1" spc="114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65" dirty="0">
                <a:solidFill>
                  <a:srgbClr val="B38B45"/>
                </a:solidFill>
                <a:latin typeface="Trebuchet MS"/>
                <a:cs typeface="Trebuchet MS"/>
              </a:rPr>
              <a:t>used</a:t>
            </a:r>
            <a:r>
              <a:rPr sz="1900" b="1" spc="114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70" dirty="0">
                <a:solidFill>
                  <a:srgbClr val="B38B45"/>
                </a:solidFill>
                <a:latin typeface="Trebuchet MS"/>
                <a:cs typeface="Trebuchet MS"/>
              </a:rPr>
              <a:t>for</a:t>
            </a:r>
            <a:r>
              <a:rPr sz="1900" b="1" spc="11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B38B45"/>
                </a:solidFill>
                <a:latin typeface="Trebuchet MS"/>
                <a:cs typeface="Trebuchet MS"/>
              </a:rPr>
              <a:t>fully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900" b="1" spc="155" dirty="0">
                <a:solidFill>
                  <a:srgbClr val="B38B45"/>
                </a:solidFill>
                <a:latin typeface="Trebuchet MS"/>
                <a:cs typeface="Trebuchet MS"/>
              </a:rPr>
              <a:t>automated</a:t>
            </a:r>
            <a:r>
              <a:rPr sz="1900" b="1" spc="10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60" dirty="0">
                <a:solidFill>
                  <a:srgbClr val="B38B45"/>
                </a:solidFill>
                <a:latin typeface="Trebuchet MS"/>
                <a:cs typeface="Trebuchet MS"/>
              </a:rPr>
              <a:t>measuring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45" dirty="0">
                <a:solidFill>
                  <a:srgbClr val="B38B45"/>
                </a:solidFill>
                <a:latin typeface="Trebuchet MS"/>
                <a:cs typeface="Trebuchet MS"/>
              </a:rPr>
              <a:t>and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30" dirty="0">
                <a:solidFill>
                  <a:srgbClr val="B38B45"/>
                </a:solidFill>
                <a:latin typeface="Trebuchet MS"/>
                <a:cs typeface="Trebuchet MS"/>
              </a:rPr>
              <a:t>inspection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90" dirty="0">
                <a:solidFill>
                  <a:srgbClr val="B38B45"/>
                </a:solidFill>
                <a:latin typeface="Trebuchet MS"/>
                <a:cs typeface="Trebuchet MS"/>
              </a:rPr>
              <a:t>of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80" dirty="0">
                <a:solidFill>
                  <a:srgbClr val="B38B45"/>
                </a:solidFill>
                <a:latin typeface="Trebuchet MS"/>
                <a:cs typeface="Trebuchet MS"/>
              </a:rPr>
              <a:t>parts.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015815" y="963563"/>
            <a:ext cx="1040257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5" dirty="0"/>
              <a:t>RESEARCH</a:t>
            </a:r>
            <a:r>
              <a:rPr spc="-395" dirty="0"/>
              <a:t> </a:t>
            </a:r>
            <a:r>
              <a:rPr spc="35" dirty="0"/>
              <a:t>&amp;</a:t>
            </a:r>
            <a:r>
              <a:rPr spc="-390" dirty="0"/>
              <a:t> </a:t>
            </a:r>
            <a:r>
              <a:rPr spc="300" dirty="0"/>
              <a:t>DEVELOPMENT</a:t>
            </a: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BE2EB8C6-E8D1-4042-8462-959A1D5B632B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5"/>
            <a:ext cx="2238374" cy="714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2"/>
              <a:ext cx="1247774" cy="124777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00653" y="2585943"/>
            <a:ext cx="6846417" cy="68453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44589" y="4291004"/>
            <a:ext cx="123825" cy="1238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44589" y="5100629"/>
            <a:ext cx="123825" cy="1238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46256" y="2911318"/>
            <a:ext cx="8580120" cy="40786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700" b="1" spc="395" dirty="0">
                <a:solidFill>
                  <a:srgbClr val="115D66"/>
                </a:solidFill>
                <a:latin typeface="Trebuchet MS"/>
                <a:cs typeface="Trebuchet MS"/>
              </a:rPr>
              <a:t>High</a:t>
            </a:r>
            <a:r>
              <a:rPr sz="4700" b="1" spc="250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320" dirty="0">
                <a:solidFill>
                  <a:srgbClr val="115D66"/>
                </a:solidFill>
                <a:latin typeface="Trebuchet MS"/>
                <a:cs typeface="Trebuchet MS"/>
              </a:rPr>
              <a:t>Tech</a:t>
            </a:r>
            <a:r>
              <a:rPr sz="4700" b="1" spc="254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385" dirty="0">
                <a:solidFill>
                  <a:srgbClr val="115D66"/>
                </a:solidFill>
                <a:latin typeface="Trebuchet MS"/>
                <a:cs typeface="Trebuchet MS"/>
              </a:rPr>
              <a:t>Tools</a:t>
            </a:r>
            <a:endParaRPr sz="4700">
              <a:latin typeface="Trebuchet MS"/>
              <a:cs typeface="Trebuchet MS"/>
            </a:endParaRPr>
          </a:p>
          <a:p>
            <a:pPr marL="1002030" algn="just">
              <a:lnSpc>
                <a:spcPct val="100000"/>
              </a:lnSpc>
              <a:spcBef>
                <a:spcPts val="3550"/>
              </a:spcBef>
            </a:pPr>
            <a:r>
              <a:rPr sz="3000" spc="555" dirty="0">
                <a:latin typeface="Arial Narrow"/>
                <a:cs typeface="Arial Narrow"/>
              </a:rPr>
              <a:t>Computer</a:t>
            </a:r>
            <a:r>
              <a:rPr sz="3000" spc="420" dirty="0">
                <a:latin typeface="Arial Narrow"/>
                <a:cs typeface="Arial Narrow"/>
              </a:rPr>
              <a:t> </a:t>
            </a:r>
            <a:r>
              <a:rPr sz="3000" spc="490" dirty="0">
                <a:latin typeface="Arial Narrow"/>
                <a:cs typeface="Arial Narrow"/>
              </a:rPr>
              <a:t>aided</a:t>
            </a:r>
            <a:r>
              <a:rPr sz="3000" spc="420" dirty="0">
                <a:latin typeface="Arial Narrow"/>
                <a:cs typeface="Arial Narrow"/>
              </a:rPr>
              <a:t> </a:t>
            </a:r>
            <a:r>
              <a:rPr sz="3000" spc="490" dirty="0">
                <a:latin typeface="Arial Narrow"/>
                <a:cs typeface="Arial Narrow"/>
              </a:rPr>
              <a:t>design</a:t>
            </a:r>
            <a:r>
              <a:rPr sz="3000" spc="425" dirty="0">
                <a:latin typeface="Arial Narrow"/>
                <a:cs typeface="Arial Narrow"/>
              </a:rPr>
              <a:t> </a:t>
            </a:r>
            <a:r>
              <a:rPr sz="3000" spc="340" dirty="0">
                <a:latin typeface="Arial Narrow"/>
                <a:cs typeface="Arial Narrow"/>
              </a:rPr>
              <a:t>(CAD)</a:t>
            </a:r>
            <a:endParaRPr sz="3000">
              <a:latin typeface="Arial Narrow"/>
              <a:cs typeface="Arial Narrow"/>
            </a:endParaRPr>
          </a:p>
          <a:p>
            <a:pPr marL="1002030" marR="5080" algn="just">
              <a:lnSpc>
                <a:spcPct val="177100"/>
              </a:lnSpc>
            </a:pPr>
            <a:r>
              <a:rPr sz="3000" spc="555" dirty="0">
                <a:latin typeface="Arial Narrow"/>
                <a:cs typeface="Arial Narrow"/>
              </a:rPr>
              <a:t>Computer </a:t>
            </a:r>
            <a:r>
              <a:rPr sz="3000" spc="490" dirty="0">
                <a:latin typeface="Arial Narrow"/>
                <a:cs typeface="Arial Narrow"/>
              </a:rPr>
              <a:t>aided </a:t>
            </a:r>
            <a:r>
              <a:rPr sz="3000" spc="520" dirty="0">
                <a:latin typeface="Arial Narrow"/>
                <a:cs typeface="Arial Narrow"/>
              </a:rPr>
              <a:t>manufacturing </a:t>
            </a:r>
            <a:r>
              <a:rPr sz="3000" spc="325" dirty="0">
                <a:latin typeface="Arial Narrow"/>
                <a:cs typeface="Arial Narrow"/>
              </a:rPr>
              <a:t>(CAM): </a:t>
            </a:r>
            <a:r>
              <a:rPr sz="3000" spc="-670" dirty="0">
                <a:latin typeface="Arial Narrow"/>
                <a:cs typeface="Arial Narrow"/>
              </a:rPr>
              <a:t> </a:t>
            </a:r>
            <a:r>
              <a:rPr sz="3000" spc="465" dirty="0">
                <a:latin typeface="Arial Narrow"/>
                <a:cs typeface="Arial Narrow"/>
              </a:rPr>
              <a:t>Electro </a:t>
            </a:r>
            <a:r>
              <a:rPr sz="3000" spc="484" dirty="0">
                <a:latin typeface="Arial Narrow"/>
                <a:cs typeface="Arial Narrow"/>
              </a:rPr>
              <a:t>discharge </a:t>
            </a:r>
            <a:r>
              <a:rPr sz="3000" spc="525" dirty="0">
                <a:latin typeface="Arial Narrow"/>
                <a:cs typeface="Arial Narrow"/>
              </a:rPr>
              <a:t>machinging </a:t>
            </a:r>
            <a:r>
              <a:rPr sz="3000" spc="355" dirty="0">
                <a:latin typeface="Arial Narrow"/>
                <a:cs typeface="Arial Narrow"/>
              </a:rPr>
              <a:t>(EDM) </a:t>
            </a:r>
            <a:r>
              <a:rPr sz="3000" spc="445" dirty="0">
                <a:latin typeface="Arial Narrow"/>
                <a:cs typeface="Arial Narrow"/>
              </a:rPr>
              <a:t>- </a:t>
            </a:r>
            <a:r>
              <a:rPr sz="3000" spc="-670" dirty="0">
                <a:latin typeface="Arial Narrow"/>
                <a:cs typeface="Arial Narrow"/>
              </a:rPr>
              <a:t> </a:t>
            </a:r>
            <a:r>
              <a:rPr sz="3000" spc="480" dirty="0">
                <a:latin typeface="Arial Narrow"/>
                <a:cs typeface="Arial Narrow"/>
              </a:rPr>
              <a:t>CNC</a:t>
            </a:r>
            <a:r>
              <a:rPr sz="3000" spc="434" dirty="0">
                <a:latin typeface="Arial Narrow"/>
                <a:cs typeface="Arial Narrow"/>
              </a:rPr>
              <a:t> </a:t>
            </a:r>
            <a:r>
              <a:rPr sz="3000" spc="509" dirty="0">
                <a:latin typeface="Arial Narrow"/>
                <a:cs typeface="Arial Narrow"/>
              </a:rPr>
              <a:t>machining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78847" y="6987385"/>
            <a:ext cx="2683510" cy="819150"/>
          </a:xfrm>
          <a:custGeom>
            <a:avLst/>
            <a:gdLst/>
            <a:ahLst/>
            <a:cxnLst/>
            <a:rect l="l" t="t" r="r" b="b"/>
            <a:pathLst>
              <a:path w="2683510" h="819150">
                <a:moveTo>
                  <a:pt x="2653751" y="818603"/>
                </a:moveTo>
                <a:lnTo>
                  <a:pt x="1344538" y="818603"/>
                </a:lnTo>
                <a:lnTo>
                  <a:pt x="1333074" y="816296"/>
                </a:lnTo>
                <a:lnTo>
                  <a:pt x="1323750" y="809991"/>
                </a:lnTo>
                <a:lnTo>
                  <a:pt x="1317484" y="800609"/>
                </a:lnTo>
                <a:lnTo>
                  <a:pt x="1315191" y="789074"/>
                </a:lnTo>
                <a:lnTo>
                  <a:pt x="1315191" y="144909"/>
                </a:lnTo>
                <a:lnTo>
                  <a:pt x="225538" y="144909"/>
                </a:lnTo>
                <a:lnTo>
                  <a:pt x="210202" y="179086"/>
                </a:lnTo>
                <a:lnTo>
                  <a:pt x="185186" y="206291"/>
                </a:lnTo>
                <a:lnTo>
                  <a:pt x="152629" y="224268"/>
                </a:lnTo>
                <a:lnTo>
                  <a:pt x="114671" y="230762"/>
                </a:lnTo>
                <a:lnTo>
                  <a:pt x="70158" y="221730"/>
                </a:lnTo>
                <a:lnTo>
                  <a:pt x="33694" y="197063"/>
                </a:lnTo>
                <a:lnTo>
                  <a:pt x="9052" y="160400"/>
                </a:lnTo>
                <a:lnTo>
                  <a:pt x="0" y="115381"/>
                </a:lnTo>
                <a:lnTo>
                  <a:pt x="9052" y="70592"/>
                </a:lnTo>
                <a:lnTo>
                  <a:pt x="33694" y="33903"/>
                </a:lnTo>
                <a:lnTo>
                  <a:pt x="70158" y="9108"/>
                </a:lnTo>
                <a:lnTo>
                  <a:pt x="114671" y="0"/>
                </a:lnTo>
                <a:lnTo>
                  <a:pt x="152637" y="6493"/>
                </a:lnTo>
                <a:lnTo>
                  <a:pt x="185254" y="24470"/>
                </a:lnTo>
                <a:lnTo>
                  <a:pt x="210432" y="51675"/>
                </a:lnTo>
                <a:lnTo>
                  <a:pt x="226082" y="85852"/>
                </a:lnTo>
                <a:lnTo>
                  <a:pt x="1345625" y="85852"/>
                </a:lnTo>
                <a:lnTo>
                  <a:pt x="1357089" y="88159"/>
                </a:lnTo>
                <a:lnTo>
                  <a:pt x="1366413" y="94464"/>
                </a:lnTo>
                <a:lnTo>
                  <a:pt x="1372680" y="103846"/>
                </a:lnTo>
                <a:lnTo>
                  <a:pt x="1374972" y="115381"/>
                </a:lnTo>
                <a:lnTo>
                  <a:pt x="1374972" y="759546"/>
                </a:lnTo>
                <a:lnTo>
                  <a:pt x="1556490" y="759546"/>
                </a:lnTo>
                <a:lnTo>
                  <a:pt x="2440169" y="758999"/>
                </a:lnTo>
                <a:lnTo>
                  <a:pt x="2653751" y="758999"/>
                </a:lnTo>
                <a:lnTo>
                  <a:pt x="2665215" y="761314"/>
                </a:lnTo>
                <a:lnTo>
                  <a:pt x="2674539" y="767680"/>
                </a:lnTo>
                <a:lnTo>
                  <a:pt x="2680806" y="777224"/>
                </a:lnTo>
                <a:lnTo>
                  <a:pt x="2683099" y="789074"/>
                </a:lnTo>
                <a:lnTo>
                  <a:pt x="2680806" y="800609"/>
                </a:lnTo>
                <a:lnTo>
                  <a:pt x="2674539" y="809991"/>
                </a:lnTo>
                <a:lnTo>
                  <a:pt x="2665215" y="816296"/>
                </a:lnTo>
                <a:lnTo>
                  <a:pt x="2653751" y="818603"/>
                </a:lnTo>
                <a:close/>
              </a:path>
            </a:pathLst>
          </a:custGeom>
          <a:solidFill>
            <a:srgbClr val="115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234278" y="7420103"/>
            <a:ext cx="6195721" cy="19517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3810">
              <a:lnSpc>
                <a:spcPct val="116500"/>
              </a:lnSpc>
              <a:spcBef>
                <a:spcPts val="100"/>
              </a:spcBef>
            </a:pPr>
            <a:r>
              <a:rPr sz="1900" b="1" spc="100" dirty="0">
                <a:solidFill>
                  <a:srgbClr val="B38B45"/>
                </a:solidFill>
                <a:latin typeface="Trebuchet MS"/>
                <a:cs typeface="Trebuchet MS"/>
              </a:rPr>
              <a:t>CATIA,</a:t>
            </a:r>
            <a:r>
              <a:rPr lang="tr-TR" sz="1900" b="1" spc="100" dirty="0">
                <a:solidFill>
                  <a:srgbClr val="B38B45"/>
                </a:solidFill>
                <a:latin typeface="Trebuchet MS"/>
                <a:cs typeface="Trebuchet MS"/>
              </a:rPr>
              <a:t>VISI,MASTERCAM </a:t>
            </a:r>
            <a:r>
              <a:rPr sz="1900" b="1" spc="140" dirty="0">
                <a:solidFill>
                  <a:srgbClr val="B38B45"/>
                </a:solidFill>
                <a:latin typeface="Trebuchet MS"/>
                <a:cs typeface="Trebuchet MS"/>
              </a:rPr>
              <a:t>world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30" dirty="0">
                <a:solidFill>
                  <a:srgbClr val="B38B45"/>
                </a:solidFill>
                <a:latin typeface="Trebuchet MS"/>
                <a:cs typeface="Trebuchet MS"/>
              </a:rPr>
              <a:t>wide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65" dirty="0">
                <a:solidFill>
                  <a:srgbClr val="B38B45"/>
                </a:solidFill>
                <a:latin typeface="Trebuchet MS"/>
                <a:cs typeface="Trebuchet MS"/>
              </a:rPr>
              <a:t>used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35" dirty="0">
                <a:solidFill>
                  <a:srgbClr val="B38B45"/>
                </a:solidFill>
                <a:latin typeface="Trebuchet MS"/>
                <a:cs typeface="Trebuchet MS"/>
              </a:rPr>
              <a:t>software</a:t>
            </a:r>
            <a:r>
              <a:rPr sz="1900" b="1" spc="10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70" dirty="0">
                <a:solidFill>
                  <a:srgbClr val="B38B45"/>
                </a:solidFill>
                <a:latin typeface="Trebuchet MS"/>
                <a:cs typeface="Trebuchet MS"/>
              </a:rPr>
              <a:t>for </a:t>
            </a:r>
            <a:r>
              <a:rPr sz="1900" b="1" spc="-55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70" dirty="0">
                <a:solidFill>
                  <a:srgbClr val="B38B45"/>
                </a:solidFill>
                <a:latin typeface="Trebuchet MS"/>
                <a:cs typeface="Trebuchet MS"/>
              </a:rPr>
              <a:t>design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0" dirty="0">
                <a:solidFill>
                  <a:srgbClr val="B38B45"/>
                </a:solidFill>
                <a:latin typeface="Trebuchet MS"/>
                <a:cs typeface="Trebuchet MS"/>
              </a:rPr>
              <a:t>&amp;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70" dirty="0">
                <a:solidFill>
                  <a:srgbClr val="B38B45"/>
                </a:solidFill>
                <a:latin typeface="Trebuchet MS"/>
                <a:cs typeface="Trebuchet MS"/>
              </a:rPr>
              <a:t>modelling</a:t>
            </a:r>
            <a:endParaRPr sz="19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 dirty="0">
              <a:latin typeface="Trebuchet MS"/>
              <a:cs typeface="Trebuchet MS"/>
            </a:endParaRPr>
          </a:p>
          <a:p>
            <a:pPr marL="1348105" marR="5080">
              <a:lnSpc>
                <a:spcPct val="116500"/>
              </a:lnSpc>
            </a:pPr>
            <a:r>
              <a:rPr sz="1900" b="1" spc="170" dirty="0">
                <a:solidFill>
                  <a:srgbClr val="B38B45"/>
                </a:solidFill>
                <a:latin typeface="Trebuchet MS"/>
                <a:cs typeface="Trebuchet MS"/>
              </a:rPr>
              <a:t>ANSYS, </a:t>
            </a:r>
            <a:r>
              <a:rPr sz="1900" b="1" spc="135" dirty="0">
                <a:solidFill>
                  <a:srgbClr val="B38B45"/>
                </a:solidFill>
                <a:latin typeface="Trebuchet MS"/>
                <a:cs typeface="Trebuchet MS"/>
              </a:rPr>
              <a:t>powerful </a:t>
            </a:r>
            <a:r>
              <a:rPr sz="1900" b="1" spc="125" dirty="0">
                <a:solidFill>
                  <a:srgbClr val="B38B45"/>
                </a:solidFill>
                <a:latin typeface="Trebuchet MS"/>
                <a:cs typeface="Trebuchet MS"/>
              </a:rPr>
              <a:t>tool </a:t>
            </a:r>
            <a:r>
              <a:rPr sz="1900" b="1" spc="70" dirty="0">
                <a:solidFill>
                  <a:srgbClr val="B38B45"/>
                </a:solidFill>
                <a:latin typeface="Trebuchet MS"/>
                <a:cs typeface="Trebuchet MS"/>
              </a:rPr>
              <a:t>for </a:t>
            </a:r>
            <a:r>
              <a:rPr sz="1900" b="1" spc="130" dirty="0">
                <a:solidFill>
                  <a:srgbClr val="B38B45"/>
                </a:solidFill>
                <a:latin typeface="Trebuchet MS"/>
                <a:cs typeface="Trebuchet MS"/>
              </a:rPr>
              <a:t>simulation </a:t>
            </a:r>
            <a:r>
              <a:rPr sz="1900" b="1" spc="-56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0" dirty="0">
                <a:solidFill>
                  <a:srgbClr val="B38B45"/>
                </a:solidFill>
                <a:latin typeface="Trebuchet MS"/>
                <a:cs typeface="Trebuchet MS"/>
              </a:rPr>
              <a:t>&amp;</a:t>
            </a:r>
            <a:r>
              <a:rPr sz="1900" b="1" spc="10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1900" b="1" spc="145" dirty="0">
                <a:solidFill>
                  <a:srgbClr val="B38B45"/>
                </a:solidFill>
                <a:latin typeface="Trebuchet MS"/>
                <a:cs typeface="Trebuchet MS"/>
              </a:rPr>
              <a:t>analysis</a:t>
            </a:r>
            <a:endParaRPr sz="19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23121" y="8333260"/>
            <a:ext cx="2683510" cy="819150"/>
          </a:xfrm>
          <a:custGeom>
            <a:avLst/>
            <a:gdLst/>
            <a:ahLst/>
            <a:cxnLst/>
            <a:rect l="l" t="t" r="r" b="b"/>
            <a:pathLst>
              <a:path w="2683510" h="819150">
                <a:moveTo>
                  <a:pt x="2653751" y="818603"/>
                </a:moveTo>
                <a:lnTo>
                  <a:pt x="1344538" y="818603"/>
                </a:lnTo>
                <a:lnTo>
                  <a:pt x="1333074" y="816296"/>
                </a:lnTo>
                <a:lnTo>
                  <a:pt x="1323750" y="809991"/>
                </a:lnTo>
                <a:lnTo>
                  <a:pt x="1317484" y="800609"/>
                </a:lnTo>
                <a:lnTo>
                  <a:pt x="1315191" y="789074"/>
                </a:lnTo>
                <a:lnTo>
                  <a:pt x="1315191" y="144909"/>
                </a:lnTo>
                <a:lnTo>
                  <a:pt x="225538" y="144909"/>
                </a:lnTo>
                <a:lnTo>
                  <a:pt x="210202" y="179086"/>
                </a:lnTo>
                <a:lnTo>
                  <a:pt x="185186" y="206291"/>
                </a:lnTo>
                <a:lnTo>
                  <a:pt x="152629" y="224268"/>
                </a:lnTo>
                <a:lnTo>
                  <a:pt x="114671" y="230762"/>
                </a:lnTo>
                <a:lnTo>
                  <a:pt x="70158" y="221730"/>
                </a:lnTo>
                <a:lnTo>
                  <a:pt x="33694" y="197063"/>
                </a:lnTo>
                <a:lnTo>
                  <a:pt x="9052" y="160400"/>
                </a:lnTo>
                <a:lnTo>
                  <a:pt x="0" y="115381"/>
                </a:lnTo>
                <a:lnTo>
                  <a:pt x="9052" y="70592"/>
                </a:lnTo>
                <a:lnTo>
                  <a:pt x="33694" y="33903"/>
                </a:lnTo>
                <a:lnTo>
                  <a:pt x="70158" y="9108"/>
                </a:lnTo>
                <a:lnTo>
                  <a:pt x="114671" y="0"/>
                </a:lnTo>
                <a:lnTo>
                  <a:pt x="152637" y="6493"/>
                </a:lnTo>
                <a:lnTo>
                  <a:pt x="185254" y="24470"/>
                </a:lnTo>
                <a:lnTo>
                  <a:pt x="210432" y="51675"/>
                </a:lnTo>
                <a:lnTo>
                  <a:pt x="226082" y="85852"/>
                </a:lnTo>
                <a:lnTo>
                  <a:pt x="1345625" y="85852"/>
                </a:lnTo>
                <a:lnTo>
                  <a:pt x="1357089" y="88159"/>
                </a:lnTo>
                <a:lnTo>
                  <a:pt x="1366413" y="94464"/>
                </a:lnTo>
                <a:lnTo>
                  <a:pt x="1372680" y="103846"/>
                </a:lnTo>
                <a:lnTo>
                  <a:pt x="1374972" y="115381"/>
                </a:lnTo>
                <a:lnTo>
                  <a:pt x="1374972" y="759546"/>
                </a:lnTo>
                <a:lnTo>
                  <a:pt x="1556490" y="759546"/>
                </a:lnTo>
                <a:lnTo>
                  <a:pt x="2440169" y="758999"/>
                </a:lnTo>
                <a:lnTo>
                  <a:pt x="2653751" y="758999"/>
                </a:lnTo>
                <a:lnTo>
                  <a:pt x="2665215" y="761314"/>
                </a:lnTo>
                <a:lnTo>
                  <a:pt x="2674539" y="767680"/>
                </a:lnTo>
                <a:lnTo>
                  <a:pt x="2680806" y="777224"/>
                </a:lnTo>
                <a:lnTo>
                  <a:pt x="2683099" y="789074"/>
                </a:lnTo>
                <a:lnTo>
                  <a:pt x="2680806" y="800609"/>
                </a:lnTo>
                <a:lnTo>
                  <a:pt x="2674539" y="809991"/>
                </a:lnTo>
                <a:lnTo>
                  <a:pt x="2665215" y="816296"/>
                </a:lnTo>
                <a:lnTo>
                  <a:pt x="2653751" y="818603"/>
                </a:lnTo>
                <a:close/>
              </a:path>
            </a:pathLst>
          </a:custGeom>
          <a:solidFill>
            <a:srgbClr val="115D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287422" y="768223"/>
            <a:ext cx="1040257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5" dirty="0"/>
              <a:t>RESEARCH</a:t>
            </a:r>
            <a:r>
              <a:rPr spc="-395" dirty="0"/>
              <a:t> </a:t>
            </a:r>
            <a:r>
              <a:rPr spc="35" dirty="0"/>
              <a:t>&amp;</a:t>
            </a:r>
            <a:r>
              <a:rPr spc="-390" dirty="0"/>
              <a:t> </a:t>
            </a:r>
            <a:r>
              <a:rPr spc="300" dirty="0"/>
              <a:t>DEVELOPMENT</a:t>
            </a: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C05BE4D-C3D2-33EF-1FE4-18A3480C818C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38048" y="2365186"/>
            <a:ext cx="16509365" cy="6210300"/>
            <a:chOff x="1238048" y="2365186"/>
            <a:chExt cx="16509365" cy="62103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845" y="2370317"/>
              <a:ext cx="6081521" cy="6070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31010" y="2365186"/>
              <a:ext cx="6216091" cy="6210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8048" y="2446517"/>
              <a:ext cx="6001929" cy="59944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52823" y="607995"/>
            <a:ext cx="880364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QUALITY</a:t>
            </a:r>
            <a:r>
              <a:rPr spc="-430" dirty="0"/>
              <a:t> </a:t>
            </a:r>
            <a:r>
              <a:rPr spc="370" dirty="0"/>
              <a:t>MANAGEMENT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56A7F0B-976E-4141-946B-08C7AB1C1713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610465" y="607995"/>
            <a:ext cx="706755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QUALITY</a:t>
            </a:r>
            <a:r>
              <a:rPr spc="-425" dirty="0"/>
              <a:t> </a:t>
            </a:r>
            <a:r>
              <a:rPr spc="305" dirty="0"/>
              <a:t>CONTROL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56AD871-4AC6-4390-8C73-2E05549DAB8E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8BE6AFE6-CD4E-E139-87A4-3A5201C0C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0"/>
            <a:ext cx="11506200" cy="511717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970522" y="1948553"/>
            <a:ext cx="9086850" cy="6965950"/>
            <a:chOff x="8970522" y="1948553"/>
            <a:chExt cx="9086850" cy="69659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5438" y="2362718"/>
              <a:ext cx="6551310" cy="65513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970522" y="1948553"/>
              <a:ext cx="2807335" cy="1865630"/>
            </a:xfrm>
            <a:custGeom>
              <a:avLst/>
              <a:gdLst/>
              <a:ahLst/>
              <a:cxnLst/>
              <a:rect l="l" t="t" r="r" b="b"/>
              <a:pathLst>
                <a:path w="2807334" h="1865629">
                  <a:moveTo>
                    <a:pt x="0" y="703845"/>
                  </a:moveTo>
                  <a:lnTo>
                    <a:pt x="424470" y="928891"/>
                  </a:lnTo>
                  <a:lnTo>
                    <a:pt x="447858" y="886659"/>
                  </a:lnTo>
                  <a:lnTo>
                    <a:pt x="472239" y="845316"/>
                  </a:lnTo>
                  <a:lnTo>
                    <a:pt x="497589" y="804867"/>
                  </a:lnTo>
                  <a:lnTo>
                    <a:pt x="523887" y="765321"/>
                  </a:lnTo>
                  <a:lnTo>
                    <a:pt x="551108" y="726685"/>
                  </a:lnTo>
                  <a:lnTo>
                    <a:pt x="579231" y="688964"/>
                  </a:lnTo>
                  <a:lnTo>
                    <a:pt x="608233" y="652167"/>
                  </a:lnTo>
                  <a:lnTo>
                    <a:pt x="638092" y="616300"/>
                  </a:lnTo>
                  <a:lnTo>
                    <a:pt x="668783" y="581370"/>
                  </a:lnTo>
                  <a:lnTo>
                    <a:pt x="700285" y="547385"/>
                  </a:lnTo>
                  <a:lnTo>
                    <a:pt x="732576" y="514350"/>
                  </a:lnTo>
                  <a:lnTo>
                    <a:pt x="765631" y="482274"/>
                  </a:lnTo>
                  <a:lnTo>
                    <a:pt x="799429" y="451162"/>
                  </a:lnTo>
                  <a:lnTo>
                    <a:pt x="833947" y="421022"/>
                  </a:lnTo>
                  <a:lnTo>
                    <a:pt x="869162" y="391862"/>
                  </a:lnTo>
                  <a:lnTo>
                    <a:pt x="905051" y="363687"/>
                  </a:lnTo>
                  <a:lnTo>
                    <a:pt x="941593" y="336505"/>
                  </a:lnTo>
                  <a:lnTo>
                    <a:pt x="978763" y="310323"/>
                  </a:lnTo>
                  <a:lnTo>
                    <a:pt x="1016539" y="285148"/>
                  </a:lnTo>
                  <a:lnTo>
                    <a:pt x="1054899" y="260986"/>
                  </a:lnTo>
                  <a:lnTo>
                    <a:pt x="1093819" y="237845"/>
                  </a:lnTo>
                  <a:lnTo>
                    <a:pt x="1133278" y="215732"/>
                  </a:lnTo>
                  <a:lnTo>
                    <a:pt x="1173252" y="194653"/>
                  </a:lnTo>
                  <a:lnTo>
                    <a:pt x="1213718" y="174616"/>
                  </a:lnTo>
                  <a:lnTo>
                    <a:pt x="1254655" y="155628"/>
                  </a:lnTo>
                  <a:lnTo>
                    <a:pt x="1296039" y="137695"/>
                  </a:lnTo>
                  <a:lnTo>
                    <a:pt x="1337847" y="120824"/>
                  </a:lnTo>
                  <a:lnTo>
                    <a:pt x="1380057" y="105023"/>
                  </a:lnTo>
                  <a:lnTo>
                    <a:pt x="1422646" y="90299"/>
                  </a:lnTo>
                  <a:lnTo>
                    <a:pt x="1465592" y="76657"/>
                  </a:lnTo>
                  <a:lnTo>
                    <a:pt x="1508871" y="64106"/>
                  </a:lnTo>
                  <a:lnTo>
                    <a:pt x="1552461" y="52653"/>
                  </a:lnTo>
                  <a:lnTo>
                    <a:pt x="1596339" y="42303"/>
                  </a:lnTo>
                  <a:lnTo>
                    <a:pt x="1640483" y="33065"/>
                  </a:lnTo>
                  <a:lnTo>
                    <a:pt x="1684870" y="24945"/>
                  </a:lnTo>
                  <a:lnTo>
                    <a:pt x="1729476" y="17951"/>
                  </a:lnTo>
                  <a:lnTo>
                    <a:pt x="1774280" y="12088"/>
                  </a:lnTo>
                  <a:lnTo>
                    <a:pt x="1819258" y="7364"/>
                  </a:lnTo>
                  <a:lnTo>
                    <a:pt x="1864389" y="3787"/>
                  </a:lnTo>
                  <a:lnTo>
                    <a:pt x="1909648" y="1362"/>
                  </a:lnTo>
                  <a:lnTo>
                    <a:pt x="1955014" y="97"/>
                  </a:lnTo>
                  <a:lnTo>
                    <a:pt x="2000464" y="0"/>
                  </a:lnTo>
                  <a:lnTo>
                    <a:pt x="2045975" y="1076"/>
                  </a:lnTo>
                  <a:lnTo>
                    <a:pt x="2091524" y="3333"/>
                  </a:lnTo>
                  <a:lnTo>
                    <a:pt x="2137088" y="6777"/>
                  </a:lnTo>
                  <a:lnTo>
                    <a:pt x="2182646" y="11417"/>
                  </a:lnTo>
                  <a:lnTo>
                    <a:pt x="2228173" y="17258"/>
                  </a:lnTo>
                  <a:lnTo>
                    <a:pt x="2273648" y="24308"/>
                  </a:lnTo>
                  <a:lnTo>
                    <a:pt x="2319048" y="32574"/>
                  </a:lnTo>
                  <a:lnTo>
                    <a:pt x="2364350" y="42062"/>
                  </a:lnTo>
                  <a:lnTo>
                    <a:pt x="2409531" y="52780"/>
                  </a:lnTo>
                  <a:lnTo>
                    <a:pt x="2454568" y="64734"/>
                  </a:lnTo>
                  <a:lnTo>
                    <a:pt x="2499440" y="77932"/>
                  </a:lnTo>
                  <a:lnTo>
                    <a:pt x="2544122" y="92381"/>
                  </a:lnTo>
                  <a:lnTo>
                    <a:pt x="2588593" y="108086"/>
                  </a:lnTo>
                  <a:lnTo>
                    <a:pt x="2632830" y="125057"/>
                  </a:lnTo>
                  <a:lnTo>
                    <a:pt x="2676810" y="143298"/>
                  </a:lnTo>
                  <a:lnTo>
                    <a:pt x="2720510" y="162818"/>
                  </a:lnTo>
                  <a:lnTo>
                    <a:pt x="2763907" y="183623"/>
                  </a:lnTo>
                  <a:lnTo>
                    <a:pt x="2806979" y="205721"/>
                  </a:lnTo>
                  <a:lnTo>
                    <a:pt x="2621339" y="555866"/>
                  </a:lnTo>
                  <a:lnTo>
                    <a:pt x="2578702" y="534191"/>
                  </a:lnTo>
                  <a:lnTo>
                    <a:pt x="2535663" y="514144"/>
                  </a:lnTo>
                  <a:lnTo>
                    <a:pt x="2492259" y="495713"/>
                  </a:lnTo>
                  <a:lnTo>
                    <a:pt x="2448525" y="478888"/>
                  </a:lnTo>
                  <a:lnTo>
                    <a:pt x="2404498" y="463656"/>
                  </a:lnTo>
                  <a:lnTo>
                    <a:pt x="2360216" y="450007"/>
                  </a:lnTo>
                  <a:lnTo>
                    <a:pt x="2315714" y="437930"/>
                  </a:lnTo>
                  <a:lnTo>
                    <a:pt x="2271029" y="427413"/>
                  </a:lnTo>
                  <a:lnTo>
                    <a:pt x="2226198" y="418445"/>
                  </a:lnTo>
                  <a:lnTo>
                    <a:pt x="2181257" y="411014"/>
                  </a:lnTo>
                  <a:lnTo>
                    <a:pt x="2136242" y="405111"/>
                  </a:lnTo>
                  <a:lnTo>
                    <a:pt x="2091191" y="400723"/>
                  </a:lnTo>
                  <a:lnTo>
                    <a:pt x="2046140" y="397840"/>
                  </a:lnTo>
                  <a:lnTo>
                    <a:pt x="2001125" y="396449"/>
                  </a:lnTo>
                  <a:lnTo>
                    <a:pt x="1956183" y="396540"/>
                  </a:lnTo>
                  <a:lnTo>
                    <a:pt x="1911350" y="398103"/>
                  </a:lnTo>
                  <a:lnTo>
                    <a:pt x="1866664" y="401124"/>
                  </a:lnTo>
                  <a:lnTo>
                    <a:pt x="1822160" y="405594"/>
                  </a:lnTo>
                  <a:lnTo>
                    <a:pt x="1777875" y="411501"/>
                  </a:lnTo>
                  <a:lnTo>
                    <a:pt x="1733845" y="418834"/>
                  </a:lnTo>
                  <a:lnTo>
                    <a:pt x="1690108" y="427581"/>
                  </a:lnTo>
                  <a:lnTo>
                    <a:pt x="1646700" y="437732"/>
                  </a:lnTo>
                  <a:lnTo>
                    <a:pt x="1603657" y="449275"/>
                  </a:lnTo>
                  <a:lnTo>
                    <a:pt x="1561015" y="462199"/>
                  </a:lnTo>
                  <a:lnTo>
                    <a:pt x="1518813" y="476493"/>
                  </a:lnTo>
                  <a:lnTo>
                    <a:pt x="1477085" y="492146"/>
                  </a:lnTo>
                  <a:lnTo>
                    <a:pt x="1435868" y="509146"/>
                  </a:lnTo>
                  <a:lnTo>
                    <a:pt x="1395199" y="527483"/>
                  </a:lnTo>
                  <a:lnTo>
                    <a:pt x="1355116" y="547144"/>
                  </a:lnTo>
                  <a:lnTo>
                    <a:pt x="1315653" y="568119"/>
                  </a:lnTo>
                  <a:lnTo>
                    <a:pt x="1276848" y="590397"/>
                  </a:lnTo>
                  <a:lnTo>
                    <a:pt x="1238737" y="613966"/>
                  </a:lnTo>
                  <a:lnTo>
                    <a:pt x="1201357" y="638816"/>
                  </a:lnTo>
                  <a:lnTo>
                    <a:pt x="1164744" y="664934"/>
                  </a:lnTo>
                  <a:lnTo>
                    <a:pt x="1128935" y="692311"/>
                  </a:lnTo>
                  <a:lnTo>
                    <a:pt x="1093966" y="720934"/>
                  </a:lnTo>
                  <a:lnTo>
                    <a:pt x="1059874" y="750792"/>
                  </a:lnTo>
                  <a:lnTo>
                    <a:pt x="1026696" y="781875"/>
                  </a:lnTo>
                  <a:lnTo>
                    <a:pt x="994468" y="814170"/>
                  </a:lnTo>
                  <a:lnTo>
                    <a:pt x="963227" y="847668"/>
                  </a:lnTo>
                  <a:lnTo>
                    <a:pt x="933008" y="882355"/>
                  </a:lnTo>
                  <a:lnTo>
                    <a:pt x="903850" y="918223"/>
                  </a:lnTo>
                  <a:lnTo>
                    <a:pt x="875787" y="955258"/>
                  </a:lnTo>
                  <a:lnTo>
                    <a:pt x="848858" y="993451"/>
                  </a:lnTo>
                  <a:lnTo>
                    <a:pt x="823097" y="1032789"/>
                  </a:lnTo>
                  <a:lnTo>
                    <a:pt x="798543" y="1073262"/>
                  </a:lnTo>
                  <a:lnTo>
                    <a:pt x="775231" y="1114858"/>
                  </a:lnTo>
                  <a:lnTo>
                    <a:pt x="1183289" y="1331203"/>
                  </a:lnTo>
                  <a:lnTo>
                    <a:pt x="142123" y="1865417"/>
                  </a:lnTo>
                  <a:lnTo>
                    <a:pt x="0" y="703845"/>
                  </a:lnTo>
                  <a:close/>
                </a:path>
              </a:pathLst>
            </a:custGeom>
            <a:solidFill>
              <a:srgbClr val="115D66">
                <a:alpha val="529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556" y="2394383"/>
            <a:ext cx="16144859" cy="549591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10465" y="607992"/>
            <a:ext cx="706755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QUALITY</a:t>
            </a:r>
            <a:r>
              <a:rPr spc="-425" dirty="0"/>
              <a:t> </a:t>
            </a:r>
            <a:r>
              <a:rPr spc="305" dirty="0"/>
              <a:t>CONTROL</a:t>
            </a: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AE419261-2479-4E5D-84B0-29ACCCFDFB7C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8"/>
            <a:ext cx="1714500" cy="1714711"/>
            <a:chOff x="-2041" y="8572358"/>
            <a:chExt cx="1714500" cy="1714711"/>
          </a:xfrm>
        </p:grpSpPr>
        <p:sp>
          <p:nvSpPr>
            <p:cNvPr id="3" name="object 3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21087" y="607995"/>
            <a:ext cx="706755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QUALITY</a:t>
            </a:r>
            <a:r>
              <a:rPr spc="-425" dirty="0"/>
              <a:t> </a:t>
            </a:r>
            <a:r>
              <a:rPr spc="305" dirty="0"/>
              <a:t>CONTROL</a:t>
            </a: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883DB4A1-FA03-4116-8A7E-DBEC756FB10A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45FAA0C-1937-6359-229E-EDB2E34C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07" y="1738851"/>
            <a:ext cx="16415185" cy="7696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978624" y="5472211"/>
            <a:ext cx="4981575" cy="4112895"/>
          </a:xfrm>
          <a:custGeom>
            <a:avLst/>
            <a:gdLst/>
            <a:ahLst/>
            <a:cxnLst/>
            <a:rect l="l" t="t" r="r" b="b"/>
            <a:pathLst>
              <a:path w="4981575" h="4112895">
                <a:moveTo>
                  <a:pt x="3220471" y="4112500"/>
                </a:moveTo>
                <a:lnTo>
                  <a:pt x="3220471" y="3233058"/>
                </a:lnTo>
                <a:lnTo>
                  <a:pt x="3172086" y="3232473"/>
                </a:lnTo>
                <a:lnTo>
                  <a:pt x="3123872" y="3231180"/>
                </a:lnTo>
                <a:lnTo>
                  <a:pt x="3075833" y="3229184"/>
                </a:lnTo>
                <a:lnTo>
                  <a:pt x="3027975" y="3226489"/>
                </a:lnTo>
                <a:lnTo>
                  <a:pt x="2980302" y="3223101"/>
                </a:lnTo>
                <a:lnTo>
                  <a:pt x="2932820" y="3219025"/>
                </a:lnTo>
                <a:lnTo>
                  <a:pt x="2885533" y="3214265"/>
                </a:lnTo>
                <a:lnTo>
                  <a:pt x="2838447" y="3208827"/>
                </a:lnTo>
                <a:lnTo>
                  <a:pt x="2791567" y="3202715"/>
                </a:lnTo>
                <a:lnTo>
                  <a:pt x="2744897" y="3195935"/>
                </a:lnTo>
                <a:lnTo>
                  <a:pt x="2698443" y="3188492"/>
                </a:lnTo>
                <a:lnTo>
                  <a:pt x="2652209" y="3180390"/>
                </a:lnTo>
                <a:lnTo>
                  <a:pt x="2606201" y="3171635"/>
                </a:lnTo>
                <a:lnTo>
                  <a:pt x="2560423" y="3162231"/>
                </a:lnTo>
                <a:lnTo>
                  <a:pt x="2514881" y="3152184"/>
                </a:lnTo>
                <a:lnTo>
                  <a:pt x="2469580" y="3141499"/>
                </a:lnTo>
                <a:lnTo>
                  <a:pt x="2424524" y="3130180"/>
                </a:lnTo>
                <a:lnTo>
                  <a:pt x="2379719" y="3118233"/>
                </a:lnTo>
                <a:lnTo>
                  <a:pt x="2335169" y="3105662"/>
                </a:lnTo>
                <a:lnTo>
                  <a:pt x="2290880" y="3092473"/>
                </a:lnTo>
                <a:lnTo>
                  <a:pt x="2246857" y="3078671"/>
                </a:lnTo>
                <a:lnTo>
                  <a:pt x="2203104" y="3064260"/>
                </a:lnTo>
                <a:lnTo>
                  <a:pt x="2159627" y="3049245"/>
                </a:lnTo>
                <a:lnTo>
                  <a:pt x="2116430" y="3033632"/>
                </a:lnTo>
                <a:lnTo>
                  <a:pt x="2073519" y="3017426"/>
                </a:lnTo>
                <a:lnTo>
                  <a:pt x="2030898" y="3000631"/>
                </a:lnTo>
                <a:lnTo>
                  <a:pt x="1988573" y="2983253"/>
                </a:lnTo>
                <a:lnTo>
                  <a:pt x="1946549" y="2965296"/>
                </a:lnTo>
                <a:lnTo>
                  <a:pt x="1904830" y="2946765"/>
                </a:lnTo>
                <a:lnTo>
                  <a:pt x="1863422" y="2927667"/>
                </a:lnTo>
                <a:lnTo>
                  <a:pt x="1822330" y="2908004"/>
                </a:lnTo>
                <a:lnTo>
                  <a:pt x="1781558" y="2887783"/>
                </a:lnTo>
                <a:lnTo>
                  <a:pt x="1741112" y="2867009"/>
                </a:lnTo>
                <a:lnTo>
                  <a:pt x="1700996" y="2845686"/>
                </a:lnTo>
                <a:lnTo>
                  <a:pt x="1661216" y="2823819"/>
                </a:lnTo>
                <a:lnTo>
                  <a:pt x="1621776" y="2801414"/>
                </a:lnTo>
                <a:lnTo>
                  <a:pt x="1582682" y="2778475"/>
                </a:lnTo>
                <a:lnTo>
                  <a:pt x="1543939" y="2755008"/>
                </a:lnTo>
                <a:lnTo>
                  <a:pt x="1505551" y="2731017"/>
                </a:lnTo>
                <a:lnTo>
                  <a:pt x="1467524" y="2706508"/>
                </a:lnTo>
                <a:lnTo>
                  <a:pt x="1429863" y="2681485"/>
                </a:lnTo>
                <a:lnTo>
                  <a:pt x="1392572" y="2655953"/>
                </a:lnTo>
                <a:lnTo>
                  <a:pt x="1355657" y="2629918"/>
                </a:lnTo>
                <a:lnTo>
                  <a:pt x="1319122" y="2603384"/>
                </a:lnTo>
                <a:lnTo>
                  <a:pt x="1282973" y="2576357"/>
                </a:lnTo>
                <a:lnTo>
                  <a:pt x="1247215" y="2548841"/>
                </a:lnTo>
                <a:lnTo>
                  <a:pt x="1211852" y="2520841"/>
                </a:lnTo>
                <a:lnTo>
                  <a:pt x="1176890" y="2492363"/>
                </a:lnTo>
                <a:lnTo>
                  <a:pt x="1142333" y="2463411"/>
                </a:lnTo>
                <a:lnTo>
                  <a:pt x="1108187" y="2433991"/>
                </a:lnTo>
                <a:lnTo>
                  <a:pt x="1074457" y="2404107"/>
                </a:lnTo>
                <a:lnTo>
                  <a:pt x="1041147" y="2373764"/>
                </a:lnTo>
                <a:lnTo>
                  <a:pt x="1008263" y="2342967"/>
                </a:lnTo>
                <a:lnTo>
                  <a:pt x="975809" y="2311722"/>
                </a:lnTo>
                <a:lnTo>
                  <a:pt x="943792" y="2280034"/>
                </a:lnTo>
                <a:lnTo>
                  <a:pt x="912214" y="2247906"/>
                </a:lnTo>
                <a:lnTo>
                  <a:pt x="881083" y="2215345"/>
                </a:lnTo>
                <a:lnTo>
                  <a:pt x="850402" y="2182355"/>
                </a:lnTo>
                <a:lnTo>
                  <a:pt x="820177" y="2148941"/>
                </a:lnTo>
                <a:lnTo>
                  <a:pt x="790412" y="2115109"/>
                </a:lnTo>
                <a:lnTo>
                  <a:pt x="761113" y="2080863"/>
                </a:lnTo>
                <a:lnTo>
                  <a:pt x="732284" y="2046208"/>
                </a:lnTo>
                <a:lnTo>
                  <a:pt x="703931" y="2011150"/>
                </a:lnTo>
                <a:lnTo>
                  <a:pt x="676059" y="1975693"/>
                </a:lnTo>
                <a:lnTo>
                  <a:pt x="648673" y="1939842"/>
                </a:lnTo>
                <a:lnTo>
                  <a:pt x="621777" y="1903602"/>
                </a:lnTo>
                <a:lnTo>
                  <a:pt x="595376" y="1866979"/>
                </a:lnTo>
                <a:lnTo>
                  <a:pt x="569477" y="1829977"/>
                </a:lnTo>
                <a:lnTo>
                  <a:pt x="544083" y="1792601"/>
                </a:lnTo>
                <a:lnTo>
                  <a:pt x="519199" y="1754856"/>
                </a:lnTo>
                <a:lnTo>
                  <a:pt x="494832" y="1716748"/>
                </a:lnTo>
                <a:lnTo>
                  <a:pt x="470985" y="1678280"/>
                </a:lnTo>
                <a:lnTo>
                  <a:pt x="447663" y="1639459"/>
                </a:lnTo>
                <a:lnTo>
                  <a:pt x="424872" y="1600289"/>
                </a:lnTo>
                <a:lnTo>
                  <a:pt x="402617" y="1560776"/>
                </a:lnTo>
                <a:lnTo>
                  <a:pt x="380903" y="1520923"/>
                </a:lnTo>
                <a:lnTo>
                  <a:pt x="359734" y="1480737"/>
                </a:lnTo>
                <a:lnTo>
                  <a:pt x="339116" y="1440222"/>
                </a:lnTo>
                <a:lnTo>
                  <a:pt x="319053" y="1399383"/>
                </a:lnTo>
                <a:lnTo>
                  <a:pt x="299551" y="1358225"/>
                </a:lnTo>
                <a:lnTo>
                  <a:pt x="280615" y="1316753"/>
                </a:lnTo>
                <a:lnTo>
                  <a:pt x="262249" y="1274973"/>
                </a:lnTo>
                <a:lnTo>
                  <a:pt x="244459" y="1232889"/>
                </a:lnTo>
                <a:lnTo>
                  <a:pt x="227250" y="1190505"/>
                </a:lnTo>
                <a:lnTo>
                  <a:pt x="210626" y="1147828"/>
                </a:lnTo>
                <a:lnTo>
                  <a:pt x="194593" y="1104862"/>
                </a:lnTo>
                <a:lnTo>
                  <a:pt x="179156" y="1061612"/>
                </a:lnTo>
                <a:lnTo>
                  <a:pt x="164319" y="1018084"/>
                </a:lnTo>
                <a:lnTo>
                  <a:pt x="150088" y="974281"/>
                </a:lnTo>
                <a:lnTo>
                  <a:pt x="136468" y="930210"/>
                </a:lnTo>
                <a:lnTo>
                  <a:pt x="123463" y="885874"/>
                </a:lnTo>
                <a:lnTo>
                  <a:pt x="111079" y="841280"/>
                </a:lnTo>
                <a:lnTo>
                  <a:pt x="99320" y="796432"/>
                </a:lnTo>
                <a:lnTo>
                  <a:pt x="88193" y="751334"/>
                </a:lnTo>
                <a:lnTo>
                  <a:pt x="77700" y="705993"/>
                </a:lnTo>
                <a:lnTo>
                  <a:pt x="67849" y="660413"/>
                </a:lnTo>
                <a:lnTo>
                  <a:pt x="58643" y="614599"/>
                </a:lnTo>
                <a:lnTo>
                  <a:pt x="50088" y="568556"/>
                </a:lnTo>
                <a:lnTo>
                  <a:pt x="42189" y="522289"/>
                </a:lnTo>
                <a:lnTo>
                  <a:pt x="34950" y="475803"/>
                </a:lnTo>
                <a:lnTo>
                  <a:pt x="28377" y="429103"/>
                </a:lnTo>
                <a:lnTo>
                  <a:pt x="22475" y="382195"/>
                </a:lnTo>
                <a:lnTo>
                  <a:pt x="17248" y="335082"/>
                </a:lnTo>
                <a:lnTo>
                  <a:pt x="12702" y="287770"/>
                </a:lnTo>
                <a:lnTo>
                  <a:pt x="8841" y="240264"/>
                </a:lnTo>
                <a:lnTo>
                  <a:pt x="5672" y="192569"/>
                </a:lnTo>
                <a:lnTo>
                  <a:pt x="3198" y="144690"/>
                </a:lnTo>
                <a:lnTo>
                  <a:pt x="1424" y="96632"/>
                </a:lnTo>
                <a:lnTo>
                  <a:pt x="357" y="48400"/>
                </a:lnTo>
                <a:lnTo>
                  <a:pt x="0" y="0"/>
                </a:lnTo>
                <a:lnTo>
                  <a:pt x="727270" y="0"/>
                </a:lnTo>
                <a:lnTo>
                  <a:pt x="727733" y="48493"/>
                </a:lnTo>
                <a:lnTo>
                  <a:pt x="729114" y="96765"/>
                </a:lnTo>
                <a:lnTo>
                  <a:pt x="731407" y="144808"/>
                </a:lnTo>
                <a:lnTo>
                  <a:pt x="734602" y="192613"/>
                </a:lnTo>
                <a:lnTo>
                  <a:pt x="738691" y="240172"/>
                </a:lnTo>
                <a:lnTo>
                  <a:pt x="743666" y="287476"/>
                </a:lnTo>
                <a:lnTo>
                  <a:pt x="749519" y="334518"/>
                </a:lnTo>
                <a:lnTo>
                  <a:pt x="756240" y="381289"/>
                </a:lnTo>
                <a:lnTo>
                  <a:pt x="763822" y="427779"/>
                </a:lnTo>
                <a:lnTo>
                  <a:pt x="772256" y="473982"/>
                </a:lnTo>
                <a:lnTo>
                  <a:pt x="781534" y="519889"/>
                </a:lnTo>
                <a:lnTo>
                  <a:pt x="791647" y="565490"/>
                </a:lnTo>
                <a:lnTo>
                  <a:pt x="802588" y="610779"/>
                </a:lnTo>
                <a:lnTo>
                  <a:pt x="814347" y="655746"/>
                </a:lnTo>
                <a:lnTo>
                  <a:pt x="826916" y="700384"/>
                </a:lnTo>
                <a:lnTo>
                  <a:pt x="840288" y="744683"/>
                </a:lnTo>
                <a:lnTo>
                  <a:pt x="854453" y="788636"/>
                </a:lnTo>
                <a:lnTo>
                  <a:pt x="869403" y="832234"/>
                </a:lnTo>
                <a:lnTo>
                  <a:pt x="885130" y="875468"/>
                </a:lnTo>
                <a:lnTo>
                  <a:pt x="901625" y="918331"/>
                </a:lnTo>
                <a:lnTo>
                  <a:pt x="918880" y="960814"/>
                </a:lnTo>
                <a:lnTo>
                  <a:pt x="936887" y="1002909"/>
                </a:lnTo>
                <a:lnTo>
                  <a:pt x="955637" y="1044606"/>
                </a:lnTo>
                <a:lnTo>
                  <a:pt x="975122" y="1085899"/>
                </a:lnTo>
                <a:lnTo>
                  <a:pt x="995333" y="1126778"/>
                </a:lnTo>
                <a:lnTo>
                  <a:pt x="1016263" y="1167235"/>
                </a:lnTo>
                <a:lnTo>
                  <a:pt x="1037902" y="1207262"/>
                </a:lnTo>
                <a:lnTo>
                  <a:pt x="1060243" y="1246851"/>
                </a:lnTo>
                <a:lnTo>
                  <a:pt x="1083277" y="1285992"/>
                </a:lnTo>
                <a:lnTo>
                  <a:pt x="1106995" y="1324678"/>
                </a:lnTo>
                <a:lnTo>
                  <a:pt x="1131389" y="1362901"/>
                </a:lnTo>
                <a:lnTo>
                  <a:pt x="1156451" y="1400651"/>
                </a:lnTo>
                <a:lnTo>
                  <a:pt x="1182173" y="1437921"/>
                </a:lnTo>
                <a:lnTo>
                  <a:pt x="1208545" y="1474702"/>
                </a:lnTo>
                <a:lnTo>
                  <a:pt x="1235561" y="1510986"/>
                </a:lnTo>
                <a:lnTo>
                  <a:pt x="1263210" y="1546764"/>
                </a:lnTo>
                <a:lnTo>
                  <a:pt x="1291486" y="1582029"/>
                </a:lnTo>
                <a:lnTo>
                  <a:pt x="1320379" y="1616771"/>
                </a:lnTo>
                <a:lnTo>
                  <a:pt x="1349881" y="1650982"/>
                </a:lnTo>
                <a:lnTo>
                  <a:pt x="1379984" y="1684655"/>
                </a:lnTo>
                <a:lnTo>
                  <a:pt x="1410679" y="1717780"/>
                </a:lnTo>
                <a:lnTo>
                  <a:pt x="1441958" y="1750349"/>
                </a:lnTo>
                <a:lnTo>
                  <a:pt x="1473813" y="1782354"/>
                </a:lnTo>
                <a:lnTo>
                  <a:pt x="1506235" y="1813787"/>
                </a:lnTo>
                <a:lnTo>
                  <a:pt x="1539216" y="1844639"/>
                </a:lnTo>
                <a:lnTo>
                  <a:pt x="1572747" y="1874901"/>
                </a:lnTo>
                <a:lnTo>
                  <a:pt x="1606820" y="1904566"/>
                </a:lnTo>
                <a:lnTo>
                  <a:pt x="1641427" y="1933625"/>
                </a:lnTo>
                <a:lnTo>
                  <a:pt x="1676560" y="1962070"/>
                </a:lnTo>
                <a:lnTo>
                  <a:pt x="1712209" y="1989892"/>
                </a:lnTo>
                <a:lnTo>
                  <a:pt x="1748367" y="2017083"/>
                </a:lnTo>
                <a:lnTo>
                  <a:pt x="1785025" y="2043634"/>
                </a:lnTo>
                <a:lnTo>
                  <a:pt x="1822175" y="2069538"/>
                </a:lnTo>
                <a:lnTo>
                  <a:pt x="1859808" y="2094785"/>
                </a:lnTo>
                <a:lnTo>
                  <a:pt x="1897916" y="2119368"/>
                </a:lnTo>
                <a:lnTo>
                  <a:pt x="1936491" y="2143278"/>
                </a:lnTo>
                <a:lnTo>
                  <a:pt x="1975524" y="2166507"/>
                </a:lnTo>
                <a:lnTo>
                  <a:pt x="2015007" y="2189046"/>
                </a:lnTo>
                <a:lnTo>
                  <a:pt x="2054932" y="2210887"/>
                </a:lnTo>
                <a:lnTo>
                  <a:pt x="2095289" y="2232022"/>
                </a:lnTo>
                <a:lnTo>
                  <a:pt x="2136072" y="2252442"/>
                </a:lnTo>
                <a:lnTo>
                  <a:pt x="2177270" y="2272138"/>
                </a:lnTo>
                <a:lnTo>
                  <a:pt x="2218877" y="2291104"/>
                </a:lnTo>
                <a:lnTo>
                  <a:pt x="2260883" y="2309329"/>
                </a:lnTo>
                <a:lnTo>
                  <a:pt x="2303281" y="2326806"/>
                </a:lnTo>
                <a:lnTo>
                  <a:pt x="2346061" y="2343527"/>
                </a:lnTo>
                <a:lnTo>
                  <a:pt x="2389216" y="2359482"/>
                </a:lnTo>
                <a:lnTo>
                  <a:pt x="2432736" y="2374665"/>
                </a:lnTo>
                <a:lnTo>
                  <a:pt x="2476615" y="2389065"/>
                </a:lnTo>
                <a:lnTo>
                  <a:pt x="2520842" y="2402675"/>
                </a:lnTo>
                <a:lnTo>
                  <a:pt x="2565411" y="2415487"/>
                </a:lnTo>
                <a:lnTo>
                  <a:pt x="2610312" y="2427493"/>
                </a:lnTo>
                <a:lnTo>
                  <a:pt x="2655537" y="2438683"/>
                </a:lnTo>
                <a:lnTo>
                  <a:pt x="2701078" y="2449049"/>
                </a:lnTo>
                <a:lnTo>
                  <a:pt x="2746926" y="2458584"/>
                </a:lnTo>
                <a:lnTo>
                  <a:pt x="2793074" y="2467278"/>
                </a:lnTo>
                <a:lnTo>
                  <a:pt x="2839512" y="2475123"/>
                </a:lnTo>
                <a:lnTo>
                  <a:pt x="2886232" y="2482112"/>
                </a:lnTo>
                <a:lnTo>
                  <a:pt x="2933226" y="2488235"/>
                </a:lnTo>
                <a:lnTo>
                  <a:pt x="2980485" y="2493485"/>
                </a:lnTo>
                <a:lnTo>
                  <a:pt x="3028002" y="2497852"/>
                </a:lnTo>
                <a:lnTo>
                  <a:pt x="3075767" y="2501329"/>
                </a:lnTo>
                <a:lnTo>
                  <a:pt x="3123773" y="2503906"/>
                </a:lnTo>
                <a:lnTo>
                  <a:pt x="3172010" y="2505577"/>
                </a:lnTo>
                <a:lnTo>
                  <a:pt x="3220471" y="2506332"/>
                </a:lnTo>
                <a:lnTo>
                  <a:pt x="3220471" y="1660895"/>
                </a:lnTo>
                <a:lnTo>
                  <a:pt x="4981579" y="2886672"/>
                </a:lnTo>
                <a:lnTo>
                  <a:pt x="3220471" y="4112500"/>
                </a:lnTo>
                <a:close/>
              </a:path>
            </a:pathLst>
          </a:custGeom>
          <a:solidFill>
            <a:srgbClr val="115D66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153" y="3570082"/>
            <a:ext cx="138018" cy="13801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572494" y="3322751"/>
            <a:ext cx="5410200" cy="555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450" b="1" spc="350" dirty="0">
                <a:latin typeface="Trebuchet MS"/>
                <a:cs typeface="Trebuchet MS"/>
              </a:rPr>
              <a:t>What</a:t>
            </a:r>
            <a:r>
              <a:rPr sz="3450" b="1" spc="200" dirty="0">
                <a:latin typeface="Trebuchet MS"/>
                <a:cs typeface="Trebuchet MS"/>
              </a:rPr>
              <a:t> </a:t>
            </a:r>
            <a:r>
              <a:rPr sz="3450" b="1" spc="254" dirty="0">
                <a:latin typeface="Trebuchet MS"/>
                <a:cs typeface="Trebuchet MS"/>
              </a:rPr>
              <a:t>we</a:t>
            </a:r>
            <a:r>
              <a:rPr sz="3450" b="1" spc="200" dirty="0">
                <a:latin typeface="Trebuchet MS"/>
                <a:cs typeface="Trebuchet MS"/>
              </a:rPr>
              <a:t> </a:t>
            </a:r>
            <a:r>
              <a:rPr sz="3450" b="1" spc="250" dirty="0">
                <a:latin typeface="Trebuchet MS"/>
                <a:cs typeface="Trebuchet MS"/>
              </a:rPr>
              <a:t>have</a:t>
            </a:r>
            <a:r>
              <a:rPr sz="3450" b="1" spc="200" dirty="0">
                <a:latin typeface="Trebuchet MS"/>
                <a:cs typeface="Trebuchet MS"/>
              </a:rPr>
              <a:t> </a:t>
            </a:r>
            <a:r>
              <a:rPr sz="3450" b="1" spc="210" dirty="0">
                <a:latin typeface="Trebuchet MS"/>
                <a:cs typeface="Trebuchet MS"/>
              </a:rPr>
              <a:t>already:</a:t>
            </a:r>
            <a:endParaRPr sz="345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1802" y="4460024"/>
            <a:ext cx="10303398" cy="1801647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364490" indent="-352425">
              <a:lnSpc>
                <a:spcPct val="100000"/>
              </a:lnSpc>
              <a:spcBef>
                <a:spcPts val="735"/>
              </a:spcBef>
              <a:buChar char="-"/>
              <a:tabLst>
                <a:tab pos="364490" algn="l"/>
                <a:tab pos="365125" algn="l"/>
                <a:tab pos="1325245" algn="l"/>
              </a:tabLst>
            </a:pPr>
            <a:r>
              <a:rPr lang="tr-TR" sz="3450" spc="665" dirty="0">
                <a:latin typeface="Arial Narrow"/>
                <a:cs typeface="Arial Narrow"/>
              </a:rPr>
              <a:t>L</a:t>
            </a:r>
            <a:r>
              <a:rPr sz="3450" spc="665" dirty="0">
                <a:latin typeface="Arial Narrow"/>
                <a:cs typeface="Arial Narrow"/>
              </a:rPr>
              <a:t>ow	</a:t>
            </a:r>
            <a:r>
              <a:rPr sz="3450" spc="635" dirty="0">
                <a:latin typeface="Arial Narrow"/>
                <a:cs typeface="Arial Narrow"/>
              </a:rPr>
              <a:t>MOQ</a:t>
            </a:r>
            <a:endParaRPr sz="3450" dirty="0">
              <a:latin typeface="Arial Narrow"/>
              <a:cs typeface="Arial Narrow"/>
            </a:endParaRPr>
          </a:p>
          <a:p>
            <a:pPr marL="12700" marR="5080">
              <a:lnSpc>
                <a:spcPct val="115500"/>
              </a:lnSpc>
              <a:buChar char="-"/>
              <a:tabLst>
                <a:tab pos="364490" algn="l"/>
                <a:tab pos="365125" algn="l"/>
                <a:tab pos="1641475" algn="l"/>
                <a:tab pos="3037840" algn="l"/>
                <a:tab pos="3583304" algn="l"/>
                <a:tab pos="4561840" algn="l"/>
                <a:tab pos="5668010" algn="l"/>
              </a:tabLst>
            </a:pPr>
            <a:r>
              <a:rPr lang="tr-TR" sz="3450" spc="655" dirty="0">
                <a:latin typeface="Arial Narrow"/>
                <a:cs typeface="Arial Narrow"/>
              </a:rPr>
              <a:t> </a:t>
            </a:r>
            <a:r>
              <a:rPr sz="3450" spc="655" dirty="0">
                <a:latin typeface="Arial Narrow"/>
                <a:cs typeface="Arial Narrow"/>
              </a:rPr>
              <a:t>L</a:t>
            </a:r>
            <a:r>
              <a:rPr sz="3450" spc="670" dirty="0">
                <a:latin typeface="Arial Narrow"/>
                <a:cs typeface="Arial Narrow"/>
              </a:rPr>
              <a:t>e</a:t>
            </a:r>
            <a:r>
              <a:rPr sz="3450" spc="525" dirty="0">
                <a:latin typeface="Arial Narrow"/>
                <a:cs typeface="Arial Narrow"/>
              </a:rPr>
              <a:t>a</a:t>
            </a:r>
            <a:r>
              <a:rPr sz="3450" spc="585" dirty="0">
                <a:latin typeface="Arial Narrow"/>
                <a:cs typeface="Arial Narrow"/>
              </a:rPr>
              <a:t>d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580" dirty="0">
                <a:latin typeface="Arial Narrow"/>
                <a:cs typeface="Arial Narrow"/>
              </a:rPr>
              <a:t>t</a:t>
            </a:r>
            <a:r>
              <a:rPr sz="3450" spc="330" dirty="0">
                <a:latin typeface="Arial Narrow"/>
                <a:cs typeface="Arial Narrow"/>
              </a:rPr>
              <a:t>i</a:t>
            </a:r>
            <a:r>
              <a:rPr sz="3450" spc="1040" dirty="0">
                <a:latin typeface="Arial Narrow"/>
                <a:cs typeface="Arial Narrow"/>
              </a:rPr>
              <a:t>m</a:t>
            </a:r>
            <a:r>
              <a:rPr sz="3450" spc="670" dirty="0">
                <a:latin typeface="Arial Narrow"/>
                <a:cs typeface="Arial Narrow"/>
              </a:rPr>
              <a:t>e</a:t>
            </a:r>
            <a:r>
              <a:rPr sz="3450" spc="275" dirty="0">
                <a:latin typeface="Arial Narrow"/>
                <a:cs typeface="Arial Narrow"/>
              </a:rPr>
              <a:t>s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330" dirty="0">
                <a:latin typeface="Arial Narrow"/>
                <a:cs typeface="Arial Narrow"/>
              </a:rPr>
              <a:t>i</a:t>
            </a:r>
            <a:r>
              <a:rPr sz="3450" spc="450" dirty="0">
                <a:latin typeface="Arial Narrow"/>
                <a:cs typeface="Arial Narrow"/>
              </a:rPr>
              <a:t>n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520" dirty="0">
                <a:latin typeface="Arial Narrow"/>
                <a:cs typeface="Arial Narrow"/>
              </a:rPr>
              <a:t>l</a:t>
            </a:r>
            <a:r>
              <a:rPr sz="3450" spc="330" dirty="0">
                <a:latin typeface="Arial Narrow"/>
                <a:cs typeface="Arial Narrow"/>
              </a:rPr>
              <a:t>i</a:t>
            </a:r>
            <a:r>
              <a:rPr sz="3450" spc="655" dirty="0">
                <a:latin typeface="Arial Narrow"/>
                <a:cs typeface="Arial Narrow"/>
              </a:rPr>
              <a:t>n</a:t>
            </a:r>
            <a:r>
              <a:rPr sz="3450" spc="465" dirty="0">
                <a:latin typeface="Arial Narrow"/>
                <a:cs typeface="Arial Narrow"/>
              </a:rPr>
              <a:t>e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990" dirty="0">
                <a:latin typeface="Arial Narrow"/>
                <a:cs typeface="Arial Narrow"/>
              </a:rPr>
              <a:t>w</a:t>
            </a:r>
            <a:r>
              <a:rPr sz="3450" spc="330" dirty="0">
                <a:latin typeface="Arial Narrow"/>
                <a:cs typeface="Arial Narrow"/>
              </a:rPr>
              <a:t>i</a:t>
            </a:r>
            <a:r>
              <a:rPr sz="3450" spc="580" dirty="0">
                <a:latin typeface="Arial Narrow"/>
                <a:cs typeface="Arial Narrow"/>
              </a:rPr>
              <a:t>t</a:t>
            </a:r>
            <a:r>
              <a:rPr sz="3450" spc="450" dirty="0">
                <a:latin typeface="Arial Narrow"/>
                <a:cs typeface="Arial Narrow"/>
              </a:rPr>
              <a:t>h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695" dirty="0">
                <a:latin typeface="Arial Narrow"/>
                <a:cs typeface="Arial Narrow"/>
              </a:rPr>
              <a:t>cu</a:t>
            </a:r>
            <a:r>
              <a:rPr sz="3450" spc="480" dirty="0">
                <a:latin typeface="Arial Narrow"/>
                <a:cs typeface="Arial Narrow"/>
              </a:rPr>
              <a:t>s</a:t>
            </a:r>
            <a:r>
              <a:rPr sz="3450" spc="580" dirty="0">
                <a:latin typeface="Arial Narrow"/>
                <a:cs typeface="Arial Narrow"/>
              </a:rPr>
              <a:t>t</a:t>
            </a:r>
            <a:r>
              <a:rPr sz="3450" spc="700" dirty="0">
                <a:latin typeface="Arial Narrow"/>
                <a:cs typeface="Arial Narrow"/>
              </a:rPr>
              <a:t>o</a:t>
            </a:r>
            <a:r>
              <a:rPr sz="3450" spc="1040" dirty="0">
                <a:latin typeface="Arial Narrow"/>
                <a:cs typeface="Arial Narrow"/>
              </a:rPr>
              <a:t>m</a:t>
            </a:r>
            <a:r>
              <a:rPr sz="3450" spc="670" dirty="0">
                <a:latin typeface="Arial Narrow"/>
                <a:cs typeface="Arial Narrow"/>
              </a:rPr>
              <a:t>e</a:t>
            </a:r>
            <a:r>
              <a:rPr sz="3450" spc="480" dirty="0">
                <a:latin typeface="Arial Narrow"/>
                <a:cs typeface="Arial Narrow"/>
              </a:rPr>
              <a:t>rs</a:t>
            </a:r>
            <a:r>
              <a:rPr sz="3450" spc="35" dirty="0">
                <a:latin typeface="Arial Narrow"/>
                <a:cs typeface="Arial Narrow"/>
              </a:rPr>
              <a:t>’  </a:t>
            </a:r>
            <a:r>
              <a:rPr sz="3450" spc="615" dirty="0">
                <a:latin typeface="Arial Narrow"/>
                <a:cs typeface="Arial Narrow"/>
              </a:rPr>
              <a:t>needs</a:t>
            </a:r>
            <a:endParaRPr sz="3450" dirty="0">
              <a:latin typeface="Arial Narrow"/>
              <a:cs typeface="Arial Narrow"/>
            </a:endParaRPr>
          </a:p>
          <a:p>
            <a:pPr marL="12700" marR="1451610">
              <a:lnSpc>
                <a:spcPct val="115500"/>
              </a:lnSpc>
              <a:buChar char="-"/>
              <a:tabLst>
                <a:tab pos="364490" algn="l"/>
                <a:tab pos="365125" algn="l"/>
                <a:tab pos="2644775" algn="l"/>
                <a:tab pos="3970654" algn="l"/>
                <a:tab pos="4961890" algn="l"/>
              </a:tabLst>
            </a:pPr>
            <a:r>
              <a:rPr lang="tr-TR" sz="3450" spc="545" dirty="0">
                <a:latin typeface="Arial Narrow"/>
                <a:cs typeface="Arial Narrow"/>
              </a:rPr>
              <a:t> </a:t>
            </a:r>
            <a:r>
              <a:rPr sz="3450" spc="545" dirty="0">
                <a:latin typeface="Arial Narrow"/>
                <a:cs typeface="Arial Narrow"/>
              </a:rPr>
              <a:t>C</a:t>
            </a:r>
            <a:r>
              <a:rPr sz="3450" spc="525" dirty="0">
                <a:latin typeface="Arial Narrow"/>
                <a:cs typeface="Arial Narrow"/>
              </a:rPr>
              <a:t>a</a:t>
            </a:r>
            <a:r>
              <a:rPr sz="3450" spc="580" dirty="0">
                <a:latin typeface="Arial Narrow"/>
                <a:cs typeface="Arial Narrow"/>
              </a:rPr>
              <a:t>t</a:t>
            </a:r>
            <a:r>
              <a:rPr sz="3450" spc="525" dirty="0">
                <a:latin typeface="Arial Narrow"/>
                <a:cs typeface="Arial Narrow"/>
              </a:rPr>
              <a:t>a</a:t>
            </a:r>
            <a:r>
              <a:rPr sz="3450" spc="520" dirty="0">
                <a:latin typeface="Arial Narrow"/>
                <a:cs typeface="Arial Narrow"/>
              </a:rPr>
              <a:t>l</a:t>
            </a:r>
            <a:r>
              <a:rPr sz="3450" spc="700" dirty="0">
                <a:latin typeface="Arial Narrow"/>
                <a:cs typeface="Arial Narrow"/>
              </a:rPr>
              <a:t>o</a:t>
            </a:r>
            <a:r>
              <a:rPr sz="3450" spc="780" dirty="0">
                <a:latin typeface="Arial Narrow"/>
                <a:cs typeface="Arial Narrow"/>
              </a:rPr>
              <a:t>g</a:t>
            </a:r>
            <a:r>
              <a:rPr sz="3450" spc="480" dirty="0">
                <a:latin typeface="Arial Narrow"/>
                <a:cs typeface="Arial Narrow"/>
              </a:rPr>
              <a:t>s</a:t>
            </a:r>
            <a:r>
              <a:rPr sz="3450" spc="-5" dirty="0">
                <a:latin typeface="Arial Narrow"/>
                <a:cs typeface="Arial Narrow"/>
              </a:rPr>
              <a:t>,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515" dirty="0">
                <a:latin typeface="Arial Narrow"/>
                <a:cs typeface="Arial Narrow"/>
              </a:rPr>
              <a:t>X</a:t>
            </a:r>
            <a:r>
              <a:rPr sz="3450" spc="480" dirty="0">
                <a:latin typeface="Arial Narrow"/>
                <a:cs typeface="Arial Narrow"/>
              </a:rPr>
              <a:t>r</a:t>
            </a:r>
            <a:r>
              <a:rPr sz="3450" spc="670" dirty="0">
                <a:latin typeface="Arial Narrow"/>
                <a:cs typeface="Arial Narrow"/>
              </a:rPr>
              <a:t>e</a:t>
            </a:r>
            <a:r>
              <a:rPr sz="3450" spc="565" dirty="0">
                <a:latin typeface="Arial Narrow"/>
                <a:cs typeface="Arial Narrow"/>
              </a:rPr>
              <a:t>f</a:t>
            </a:r>
            <a:r>
              <a:rPr sz="3450" spc="275" dirty="0">
                <a:latin typeface="Arial Narrow"/>
                <a:cs typeface="Arial Narrow"/>
              </a:rPr>
              <a:t>s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525" dirty="0">
                <a:latin typeface="Arial Narrow"/>
                <a:cs typeface="Arial Narrow"/>
              </a:rPr>
              <a:t>a</a:t>
            </a:r>
            <a:r>
              <a:rPr sz="3450" spc="655" dirty="0">
                <a:latin typeface="Arial Narrow"/>
                <a:cs typeface="Arial Narrow"/>
              </a:rPr>
              <a:t>n</a:t>
            </a:r>
            <a:r>
              <a:rPr sz="3450" spc="585" dirty="0">
                <a:latin typeface="Arial Narrow"/>
                <a:cs typeface="Arial Narrow"/>
              </a:rPr>
              <a:t>d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480" dirty="0">
                <a:latin typeface="Arial Narrow"/>
                <a:cs typeface="Arial Narrow"/>
              </a:rPr>
              <a:t>s</a:t>
            </a:r>
            <a:r>
              <a:rPr sz="3450" spc="695" dirty="0">
                <a:latin typeface="Arial Narrow"/>
                <a:cs typeface="Arial Narrow"/>
              </a:rPr>
              <a:t>u</a:t>
            </a:r>
            <a:r>
              <a:rPr sz="3450" spc="775" dirty="0">
                <a:latin typeface="Arial Narrow"/>
                <a:cs typeface="Arial Narrow"/>
              </a:rPr>
              <a:t>pp</a:t>
            </a:r>
            <a:r>
              <a:rPr sz="3450" spc="700" dirty="0">
                <a:latin typeface="Arial Narrow"/>
                <a:cs typeface="Arial Narrow"/>
              </a:rPr>
              <a:t>o</a:t>
            </a:r>
            <a:r>
              <a:rPr sz="3450" spc="480" dirty="0">
                <a:latin typeface="Arial Narrow"/>
                <a:cs typeface="Arial Narrow"/>
              </a:rPr>
              <a:t>r</a:t>
            </a:r>
            <a:r>
              <a:rPr sz="3450" spc="375" dirty="0">
                <a:latin typeface="Arial Narrow"/>
                <a:cs typeface="Arial Narrow"/>
              </a:rPr>
              <a:t>t  </a:t>
            </a:r>
            <a:r>
              <a:rPr sz="3450" spc="560" dirty="0">
                <a:latin typeface="Arial Narrow"/>
                <a:cs typeface="Arial Narrow"/>
              </a:rPr>
              <a:t>material</a:t>
            </a:r>
            <a:endParaRPr sz="345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469115" y="536980"/>
            <a:ext cx="9350375" cy="182054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2932430" marR="5080" indent="-2920365">
              <a:lnSpc>
                <a:spcPts val="7050"/>
              </a:lnSpc>
              <a:spcBef>
                <a:spcPts val="229"/>
              </a:spcBef>
            </a:pPr>
            <a:r>
              <a:rPr spc="320" dirty="0"/>
              <a:t>OUTSTANDING</a:t>
            </a:r>
            <a:r>
              <a:rPr spc="-420" dirty="0"/>
              <a:t> </a:t>
            </a:r>
            <a:r>
              <a:rPr spc="434" dirty="0"/>
              <a:t>BUSINESS </a:t>
            </a:r>
            <a:r>
              <a:rPr spc="-1760" dirty="0"/>
              <a:t> </a:t>
            </a:r>
            <a:r>
              <a:rPr spc="300" dirty="0"/>
              <a:t>SUPPORT</a:t>
            </a: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49412" y="7111715"/>
            <a:ext cx="142875" cy="14287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027137" y="6787281"/>
            <a:ext cx="5473065" cy="246380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406400" algn="ctr">
              <a:lnSpc>
                <a:spcPct val="100000"/>
              </a:lnSpc>
              <a:spcBef>
                <a:spcPts val="755"/>
              </a:spcBef>
            </a:pPr>
            <a:r>
              <a:rPr sz="3450" b="1" spc="350" dirty="0">
                <a:latin typeface="Trebuchet MS"/>
                <a:cs typeface="Trebuchet MS"/>
              </a:rPr>
              <a:t>What</a:t>
            </a:r>
            <a:r>
              <a:rPr sz="3450" b="1" spc="190" dirty="0">
                <a:latin typeface="Trebuchet MS"/>
                <a:cs typeface="Trebuchet MS"/>
              </a:rPr>
              <a:t> </a:t>
            </a:r>
            <a:r>
              <a:rPr sz="3450" b="1" spc="355" dirty="0">
                <a:latin typeface="Trebuchet MS"/>
                <a:cs typeface="Trebuchet MS"/>
              </a:rPr>
              <a:t>comes</a:t>
            </a:r>
            <a:r>
              <a:rPr sz="3450" b="1" spc="190" dirty="0">
                <a:latin typeface="Trebuchet MS"/>
                <a:cs typeface="Trebuchet MS"/>
              </a:rPr>
              <a:t> </a:t>
            </a:r>
            <a:r>
              <a:rPr sz="3450" b="1" spc="170" dirty="0">
                <a:latin typeface="Trebuchet MS"/>
                <a:cs typeface="Trebuchet MS"/>
              </a:rPr>
              <a:t>next</a:t>
            </a:r>
            <a:r>
              <a:rPr sz="3450" b="1" spc="190" dirty="0">
                <a:latin typeface="Trebuchet MS"/>
                <a:cs typeface="Trebuchet MS"/>
              </a:rPr>
              <a:t> </a:t>
            </a:r>
            <a:r>
              <a:rPr sz="3450" b="1" spc="-409" dirty="0">
                <a:latin typeface="Trebuchet MS"/>
                <a:cs typeface="Trebuchet MS"/>
              </a:rPr>
              <a:t>:</a:t>
            </a:r>
            <a:endParaRPr sz="34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364490" algn="l"/>
                <a:tab pos="2727325" algn="l"/>
              </a:tabLst>
            </a:pPr>
            <a:r>
              <a:rPr sz="3450" spc="525" dirty="0">
                <a:latin typeface="Arial Narrow"/>
                <a:cs typeface="Arial Narrow"/>
              </a:rPr>
              <a:t>-	</a:t>
            </a:r>
            <a:r>
              <a:rPr sz="3450" spc="570" dirty="0">
                <a:latin typeface="Arial Narrow"/>
                <a:cs typeface="Arial Narrow"/>
              </a:rPr>
              <a:t>Technical	</a:t>
            </a:r>
            <a:r>
              <a:rPr sz="3450" spc="515" dirty="0">
                <a:latin typeface="Arial Narrow"/>
                <a:cs typeface="Arial Narrow"/>
              </a:rPr>
              <a:t>training</a:t>
            </a:r>
            <a:endParaRPr sz="3450">
              <a:latin typeface="Arial Narrow"/>
              <a:cs typeface="Arial Narrow"/>
            </a:endParaRPr>
          </a:p>
          <a:p>
            <a:pPr marL="355600" indent="-343535">
              <a:lnSpc>
                <a:spcPct val="100000"/>
              </a:lnSpc>
              <a:spcBef>
                <a:spcPts val="660"/>
              </a:spcBef>
              <a:buFont typeface="Trebuchet MS"/>
              <a:buChar char="-"/>
              <a:tabLst>
                <a:tab pos="356235" algn="l"/>
                <a:tab pos="4079875" algn="l"/>
              </a:tabLst>
            </a:pPr>
            <a:r>
              <a:rPr sz="3450" spc="640" dirty="0">
                <a:latin typeface="Arial Narrow"/>
                <a:cs typeface="Arial Narrow"/>
              </a:rPr>
              <a:t>Communication	</a:t>
            </a:r>
            <a:r>
              <a:rPr sz="3450" spc="555" dirty="0">
                <a:latin typeface="Arial Narrow"/>
                <a:cs typeface="Arial Narrow"/>
              </a:rPr>
              <a:t>tools</a:t>
            </a:r>
            <a:endParaRPr sz="3450">
              <a:latin typeface="Arial Narrow"/>
              <a:cs typeface="Arial Narrow"/>
            </a:endParaRPr>
          </a:p>
          <a:p>
            <a:pPr marL="355600" indent="-343535">
              <a:lnSpc>
                <a:spcPct val="100000"/>
              </a:lnSpc>
              <a:spcBef>
                <a:spcPts val="660"/>
              </a:spcBef>
              <a:buFont typeface="Trebuchet MS"/>
              <a:buChar char="-"/>
              <a:tabLst>
                <a:tab pos="356235" algn="l"/>
                <a:tab pos="2358390" algn="l"/>
                <a:tab pos="4345305" algn="l"/>
              </a:tabLst>
            </a:pPr>
            <a:r>
              <a:rPr sz="3450" spc="280" dirty="0">
                <a:latin typeface="Arial Narrow"/>
                <a:cs typeface="Arial Narrow"/>
              </a:rPr>
              <a:t>I</a:t>
            </a:r>
            <a:r>
              <a:rPr sz="3450" spc="655" dirty="0">
                <a:latin typeface="Arial Narrow"/>
                <a:cs typeface="Arial Narrow"/>
              </a:rPr>
              <a:t>n</a:t>
            </a:r>
            <a:r>
              <a:rPr sz="3450" spc="480" dirty="0">
                <a:latin typeface="Arial Narrow"/>
                <a:cs typeface="Arial Narrow"/>
              </a:rPr>
              <a:t>s</a:t>
            </a:r>
            <a:r>
              <a:rPr sz="3450" spc="580" dirty="0">
                <a:latin typeface="Arial Narrow"/>
                <a:cs typeface="Arial Narrow"/>
              </a:rPr>
              <a:t>t</a:t>
            </a:r>
            <a:r>
              <a:rPr sz="3450" spc="525" dirty="0">
                <a:latin typeface="Arial Narrow"/>
                <a:cs typeface="Arial Narrow"/>
              </a:rPr>
              <a:t>a</a:t>
            </a:r>
            <a:r>
              <a:rPr sz="3450" spc="520" dirty="0">
                <a:latin typeface="Arial Narrow"/>
                <a:cs typeface="Arial Narrow"/>
              </a:rPr>
              <a:t>ll</a:t>
            </a:r>
            <a:r>
              <a:rPr sz="3450" spc="670" dirty="0">
                <a:latin typeface="Arial Narrow"/>
                <a:cs typeface="Arial Narrow"/>
              </a:rPr>
              <a:t>e</a:t>
            </a:r>
            <a:r>
              <a:rPr sz="3450" spc="275" dirty="0">
                <a:latin typeface="Arial Narrow"/>
                <a:cs typeface="Arial Narrow"/>
              </a:rPr>
              <a:t>r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565" dirty="0">
                <a:latin typeface="Arial Narrow"/>
                <a:cs typeface="Arial Narrow"/>
              </a:rPr>
              <a:t>f</a:t>
            </a:r>
            <a:r>
              <a:rPr sz="3450" spc="700" dirty="0">
                <a:latin typeface="Arial Narrow"/>
                <a:cs typeface="Arial Narrow"/>
              </a:rPr>
              <a:t>o</a:t>
            </a:r>
            <a:r>
              <a:rPr sz="3450" spc="695" dirty="0">
                <a:latin typeface="Arial Narrow"/>
                <a:cs typeface="Arial Narrow"/>
              </a:rPr>
              <a:t>cu</a:t>
            </a:r>
            <a:r>
              <a:rPr sz="3450" spc="480" dirty="0">
                <a:latin typeface="Arial Narrow"/>
                <a:cs typeface="Arial Narrow"/>
              </a:rPr>
              <a:t>s</a:t>
            </a:r>
            <a:r>
              <a:rPr sz="3450" spc="670" dirty="0">
                <a:latin typeface="Arial Narrow"/>
                <a:cs typeface="Arial Narrow"/>
              </a:rPr>
              <a:t>e</a:t>
            </a:r>
            <a:r>
              <a:rPr sz="3450" spc="585" dirty="0">
                <a:latin typeface="Arial Narrow"/>
                <a:cs typeface="Arial Narrow"/>
              </a:rPr>
              <a:t>d</a:t>
            </a:r>
            <a:r>
              <a:rPr sz="3450" dirty="0">
                <a:latin typeface="Arial Narrow"/>
                <a:cs typeface="Arial Narrow"/>
              </a:rPr>
              <a:t>	</a:t>
            </a:r>
            <a:r>
              <a:rPr sz="3450" spc="580" dirty="0">
                <a:latin typeface="Arial Narrow"/>
                <a:cs typeface="Arial Narrow"/>
              </a:rPr>
              <a:t>t</a:t>
            </a:r>
            <a:r>
              <a:rPr sz="3450" spc="700" dirty="0">
                <a:latin typeface="Arial Narrow"/>
                <a:cs typeface="Arial Narrow"/>
              </a:rPr>
              <a:t>oo</a:t>
            </a:r>
            <a:r>
              <a:rPr sz="3450" spc="520" dirty="0">
                <a:latin typeface="Arial Narrow"/>
                <a:cs typeface="Arial Narrow"/>
              </a:rPr>
              <a:t>l</a:t>
            </a:r>
            <a:r>
              <a:rPr sz="3450" spc="275" dirty="0">
                <a:latin typeface="Arial Narrow"/>
                <a:cs typeface="Arial Narrow"/>
              </a:rPr>
              <a:t>s</a:t>
            </a:r>
            <a:endParaRPr sz="3450">
              <a:latin typeface="Arial Narrow"/>
              <a:cs typeface="Arial Narrow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E0A7ADAA-6A55-430A-A7EE-932C932A91BC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487" y="4195442"/>
            <a:ext cx="166369" cy="1663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8487" y="6491339"/>
            <a:ext cx="166369" cy="16636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221483" y="3899914"/>
            <a:ext cx="8941435" cy="2960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200" b="1" spc="320" dirty="0">
                <a:solidFill>
                  <a:srgbClr val="115D66"/>
                </a:solidFill>
                <a:latin typeface="Trebuchet MS"/>
                <a:cs typeface="Trebuchet MS"/>
              </a:rPr>
              <a:t>TEC</a:t>
            </a:r>
            <a:r>
              <a:rPr sz="4200" b="1" spc="22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95" dirty="0">
                <a:solidFill>
                  <a:srgbClr val="115D66"/>
                </a:solidFill>
                <a:latin typeface="Trebuchet MS"/>
                <a:cs typeface="Trebuchet MS"/>
              </a:rPr>
              <a:t>ALLIANCE</a:t>
            </a:r>
            <a:r>
              <a:rPr sz="4200" b="1" spc="22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45" dirty="0">
                <a:solidFill>
                  <a:srgbClr val="115D66"/>
                </a:solidFill>
                <a:latin typeface="Trebuchet MS"/>
                <a:cs typeface="Trebuchet MS"/>
              </a:rPr>
              <a:t>CERTIFIED</a:t>
            </a:r>
            <a:r>
              <a:rPr sz="4200" b="1" spc="229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45" dirty="0">
                <a:solidFill>
                  <a:srgbClr val="115D66"/>
                </a:solidFill>
                <a:latin typeface="Trebuchet MS"/>
                <a:cs typeface="Trebuchet MS"/>
              </a:rPr>
              <a:t>DATA</a:t>
            </a:r>
            <a:endParaRPr sz="4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00"/>
              </a:spcBef>
            </a:pPr>
            <a:r>
              <a:rPr sz="4200" b="1" spc="405" dirty="0">
                <a:solidFill>
                  <a:srgbClr val="115D66"/>
                </a:solidFill>
                <a:latin typeface="Trebuchet MS"/>
                <a:cs typeface="Trebuchet MS"/>
              </a:rPr>
              <a:t>PROVIDER</a:t>
            </a:r>
            <a:endParaRPr sz="4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00"/>
              </a:spcBef>
            </a:pPr>
            <a:r>
              <a:rPr sz="4200" b="1" spc="420" dirty="0">
                <a:solidFill>
                  <a:srgbClr val="115D66"/>
                </a:solidFill>
                <a:latin typeface="Trebuchet MS"/>
                <a:cs typeface="Trebuchet MS"/>
              </a:rPr>
              <a:t>ALDOC</a:t>
            </a:r>
            <a:r>
              <a:rPr sz="4200" b="1" spc="210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345" dirty="0">
                <a:solidFill>
                  <a:srgbClr val="115D66"/>
                </a:solidFill>
                <a:latin typeface="Trebuchet MS"/>
                <a:cs typeface="Trebuchet MS"/>
              </a:rPr>
              <a:t>DATA</a:t>
            </a:r>
            <a:r>
              <a:rPr sz="4200" b="1" spc="21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00" b="1" spc="405" dirty="0">
                <a:solidFill>
                  <a:srgbClr val="115D66"/>
                </a:solidFill>
                <a:latin typeface="Trebuchet MS"/>
                <a:cs typeface="Trebuchet MS"/>
              </a:rPr>
              <a:t>PROVIDER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469115" y="536980"/>
            <a:ext cx="9350375" cy="182054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2932430" marR="5080" indent="-2920365">
              <a:lnSpc>
                <a:spcPts val="7050"/>
              </a:lnSpc>
              <a:spcBef>
                <a:spcPts val="229"/>
              </a:spcBef>
            </a:pPr>
            <a:r>
              <a:rPr spc="320" dirty="0"/>
              <a:t>OUTSTANDING</a:t>
            </a:r>
            <a:r>
              <a:rPr spc="-420" dirty="0"/>
              <a:t> </a:t>
            </a:r>
            <a:r>
              <a:rPr spc="434" dirty="0"/>
              <a:t>BUSINESS </a:t>
            </a:r>
            <a:r>
              <a:rPr spc="-1760" dirty="0"/>
              <a:t> </a:t>
            </a:r>
            <a:r>
              <a:rPr spc="300" dirty="0"/>
              <a:t>SUPPORT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FED69360-2CFA-43F2-BFE9-15785383BCE4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B6F48D85-AE55-CE98-4D90-F0C1CADE1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11" y="4343039"/>
            <a:ext cx="8503303" cy="3252514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AEA6BA81-76B8-82BB-E870-AC02B12526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06" b="26432"/>
          <a:stretch/>
        </p:blipFill>
        <p:spPr>
          <a:xfrm>
            <a:off x="1853856" y="7357430"/>
            <a:ext cx="4649503" cy="20904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2512652"/>
            <a:ext cx="17746980" cy="7774305"/>
            <a:chOff x="-2041" y="2512652"/>
            <a:chExt cx="17746980" cy="7774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31" y="5992581"/>
              <a:ext cx="4791059" cy="36004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041" y="9709849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6000" y="2512652"/>
              <a:ext cx="14268449" cy="6743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290" y="4970525"/>
              <a:ext cx="4810109" cy="101915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95" dirty="0"/>
              <a:t>MARKETING</a:t>
            </a:r>
            <a:r>
              <a:rPr spc="-390" dirty="0"/>
              <a:t> </a:t>
            </a:r>
            <a:r>
              <a:rPr spc="35" dirty="0"/>
              <a:t>&amp;</a:t>
            </a:r>
            <a:r>
              <a:rPr spc="-385" dirty="0"/>
              <a:t> </a:t>
            </a:r>
            <a:r>
              <a:rPr spc="355" dirty="0"/>
              <a:t>SALES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DEB35882-46E7-4F7C-903A-A6C65248B0A5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5295902" y="3017291"/>
            <a:ext cx="12420600" cy="5027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52010" marR="5080" algn="l">
              <a:lnSpc>
                <a:spcPct val="108400"/>
              </a:lnSpc>
              <a:spcBef>
                <a:spcPts val="90"/>
              </a:spcBef>
            </a:pPr>
            <a:r>
              <a:rPr spc="195" dirty="0"/>
              <a:t>Established</a:t>
            </a:r>
            <a:r>
              <a:rPr spc="45" dirty="0"/>
              <a:t> </a:t>
            </a:r>
            <a:r>
              <a:rPr spc="5" dirty="0"/>
              <a:t>in</a:t>
            </a:r>
            <a:r>
              <a:rPr spc="50" dirty="0"/>
              <a:t> </a:t>
            </a:r>
            <a:r>
              <a:rPr spc="185" dirty="0"/>
              <a:t>1980</a:t>
            </a:r>
            <a:r>
              <a:rPr spc="50" dirty="0"/>
              <a:t> </a:t>
            </a:r>
            <a:r>
              <a:rPr spc="5" dirty="0"/>
              <a:t>in</a:t>
            </a:r>
            <a:r>
              <a:rPr spc="50" dirty="0"/>
              <a:t> </a:t>
            </a:r>
            <a:r>
              <a:rPr spc="95" dirty="0"/>
              <a:t>the</a:t>
            </a:r>
            <a:r>
              <a:rPr spc="50" dirty="0"/>
              <a:t> </a:t>
            </a:r>
            <a:r>
              <a:rPr spc="90" dirty="0"/>
              <a:t>heart</a:t>
            </a:r>
            <a:r>
              <a:rPr spc="50" dirty="0"/>
              <a:t> </a:t>
            </a:r>
            <a:r>
              <a:rPr spc="90" dirty="0"/>
              <a:t>of</a:t>
            </a:r>
            <a:r>
              <a:rPr spc="50" dirty="0"/>
              <a:t> </a:t>
            </a:r>
            <a:r>
              <a:rPr spc="150" dirty="0"/>
              <a:t>Turkish</a:t>
            </a:r>
            <a:r>
              <a:rPr spc="50" dirty="0"/>
              <a:t> </a:t>
            </a:r>
            <a:r>
              <a:rPr spc="155" dirty="0"/>
              <a:t>automotive </a:t>
            </a:r>
            <a:r>
              <a:rPr spc="-994" dirty="0"/>
              <a:t> </a:t>
            </a:r>
            <a:r>
              <a:rPr spc="90" dirty="0"/>
              <a:t>sector,</a:t>
            </a:r>
            <a:r>
              <a:rPr spc="50" dirty="0"/>
              <a:t> </a:t>
            </a:r>
            <a:r>
              <a:rPr spc="110" dirty="0"/>
              <a:t>Bursa.</a:t>
            </a:r>
            <a:r>
              <a:rPr spc="50" dirty="0"/>
              <a:t> </a:t>
            </a:r>
            <a:r>
              <a:rPr spc="320" dirty="0"/>
              <a:t>Managed</a:t>
            </a:r>
            <a:r>
              <a:rPr spc="50" dirty="0"/>
              <a:t> </a:t>
            </a:r>
            <a:r>
              <a:rPr spc="55" dirty="0"/>
              <a:t>to</a:t>
            </a:r>
            <a:r>
              <a:rPr spc="50" dirty="0"/>
              <a:t> </a:t>
            </a:r>
            <a:r>
              <a:rPr spc="229" dirty="0"/>
              <a:t>be</a:t>
            </a:r>
            <a:r>
              <a:rPr spc="50" dirty="0"/>
              <a:t> </a:t>
            </a:r>
            <a:r>
              <a:rPr spc="245" dirty="0"/>
              <a:t>known</a:t>
            </a:r>
            <a:r>
              <a:rPr spc="50" dirty="0"/>
              <a:t> </a:t>
            </a:r>
            <a:r>
              <a:rPr spc="229" dirty="0"/>
              <a:t>as</a:t>
            </a:r>
            <a:r>
              <a:rPr spc="50" dirty="0"/>
              <a:t> </a:t>
            </a:r>
            <a:r>
              <a:rPr spc="145" dirty="0"/>
              <a:t>equivalent</a:t>
            </a:r>
          </a:p>
          <a:p>
            <a:pPr marL="4652010" marR="379730" algn="l">
              <a:lnSpc>
                <a:spcPts val="4360"/>
              </a:lnSpc>
              <a:spcBef>
                <a:spcPts val="200"/>
              </a:spcBef>
            </a:pPr>
            <a:r>
              <a:rPr spc="55" dirty="0"/>
              <a:t>to</a:t>
            </a:r>
            <a:r>
              <a:rPr spc="45" dirty="0"/>
              <a:t> </a:t>
            </a:r>
            <a:r>
              <a:rPr spc="315" dirty="0"/>
              <a:t>OE</a:t>
            </a:r>
            <a:r>
              <a:rPr spc="50" dirty="0"/>
              <a:t> </a:t>
            </a:r>
            <a:r>
              <a:rPr spc="130" dirty="0"/>
              <a:t>parts</a:t>
            </a:r>
            <a:r>
              <a:rPr spc="50" dirty="0"/>
              <a:t> </a:t>
            </a:r>
            <a:r>
              <a:rPr spc="5" dirty="0"/>
              <a:t>in</a:t>
            </a:r>
            <a:r>
              <a:rPr spc="50" dirty="0"/>
              <a:t> </a:t>
            </a:r>
            <a:r>
              <a:rPr spc="95" dirty="0"/>
              <a:t>the</a:t>
            </a:r>
            <a:r>
              <a:rPr spc="50" dirty="0"/>
              <a:t> </a:t>
            </a:r>
            <a:r>
              <a:rPr spc="204" dirty="0"/>
              <a:t>domestic</a:t>
            </a:r>
            <a:r>
              <a:rPr spc="50" dirty="0"/>
              <a:t> </a:t>
            </a:r>
            <a:r>
              <a:rPr spc="135" dirty="0"/>
              <a:t>market</a:t>
            </a:r>
            <a:r>
              <a:rPr spc="50" dirty="0"/>
              <a:t> </a:t>
            </a:r>
            <a:r>
              <a:rPr spc="55" dirty="0"/>
              <a:t>for</a:t>
            </a:r>
            <a:r>
              <a:rPr spc="50" dirty="0"/>
              <a:t> </a:t>
            </a:r>
            <a:r>
              <a:rPr spc="195" dirty="0"/>
              <a:t>years</a:t>
            </a:r>
            <a:r>
              <a:rPr spc="50" dirty="0"/>
              <a:t> </a:t>
            </a:r>
            <a:r>
              <a:rPr spc="65" dirty="0"/>
              <a:t>with</a:t>
            </a:r>
            <a:r>
              <a:rPr spc="50" dirty="0"/>
              <a:t> </a:t>
            </a:r>
            <a:r>
              <a:rPr spc="20" dirty="0"/>
              <a:t>its </a:t>
            </a:r>
            <a:r>
              <a:rPr spc="-994" dirty="0"/>
              <a:t> </a:t>
            </a:r>
            <a:r>
              <a:rPr spc="105" dirty="0"/>
              <a:t>quality</a:t>
            </a:r>
            <a:r>
              <a:rPr spc="50" dirty="0"/>
              <a:t> </a:t>
            </a:r>
            <a:r>
              <a:rPr spc="110" dirty="0"/>
              <a:t>orientated</a:t>
            </a:r>
            <a:r>
              <a:rPr spc="55" dirty="0"/>
              <a:t> </a:t>
            </a:r>
            <a:r>
              <a:rPr spc="215" dirty="0"/>
              <a:t>philosophy</a:t>
            </a:r>
            <a:r>
              <a:rPr spc="50" dirty="0"/>
              <a:t> </a:t>
            </a:r>
            <a:r>
              <a:rPr spc="215" dirty="0"/>
              <a:t>and</a:t>
            </a:r>
            <a:r>
              <a:rPr spc="55" dirty="0"/>
              <a:t> </a:t>
            </a:r>
            <a:r>
              <a:rPr spc="180" dirty="0"/>
              <a:t>dedicated</a:t>
            </a:r>
            <a:r>
              <a:rPr spc="50" dirty="0"/>
              <a:t> </a:t>
            </a:r>
            <a:r>
              <a:rPr spc="-10" dirty="0"/>
              <a:t>staff,</a:t>
            </a:r>
          </a:p>
          <a:p>
            <a:pPr marL="4652010" algn="l">
              <a:lnSpc>
                <a:spcPct val="100000"/>
              </a:lnSpc>
              <a:spcBef>
                <a:spcPts val="130"/>
              </a:spcBef>
            </a:pPr>
            <a:r>
              <a:rPr spc="204" dirty="0"/>
              <a:t>Following</a:t>
            </a:r>
            <a:r>
              <a:rPr spc="40" dirty="0"/>
              <a:t> </a:t>
            </a:r>
            <a:r>
              <a:rPr spc="210" dirty="0"/>
              <a:t>closely</a:t>
            </a:r>
            <a:r>
              <a:rPr spc="45" dirty="0"/>
              <a:t> </a:t>
            </a:r>
            <a:r>
              <a:rPr spc="434" dirty="0"/>
              <a:t>OEM</a:t>
            </a:r>
            <a:r>
              <a:rPr spc="40" dirty="0"/>
              <a:t> </a:t>
            </a:r>
            <a:r>
              <a:rPr spc="70" dirty="0"/>
              <a:t>activities</a:t>
            </a:r>
            <a:r>
              <a:rPr spc="45" dirty="0"/>
              <a:t> </a:t>
            </a:r>
            <a:r>
              <a:rPr spc="65" dirty="0"/>
              <a:t>with</a:t>
            </a:r>
          </a:p>
          <a:p>
            <a:pPr marL="4652010" marR="1019810" algn="l">
              <a:lnSpc>
                <a:spcPts val="4360"/>
              </a:lnSpc>
              <a:spcBef>
                <a:spcPts val="100"/>
              </a:spcBef>
            </a:pPr>
            <a:r>
              <a:rPr spc="210" dirty="0"/>
              <a:t>inhouse</a:t>
            </a:r>
            <a:r>
              <a:rPr spc="40" dirty="0"/>
              <a:t> </a:t>
            </a:r>
            <a:r>
              <a:rPr spc="229" dirty="0"/>
              <a:t>R&amp;D</a:t>
            </a:r>
            <a:r>
              <a:rPr spc="40" dirty="0"/>
              <a:t> </a:t>
            </a:r>
            <a:r>
              <a:rPr spc="165" dirty="0"/>
              <a:t>department</a:t>
            </a:r>
            <a:r>
              <a:rPr spc="45" dirty="0"/>
              <a:t> </a:t>
            </a:r>
            <a:r>
              <a:rPr spc="215" dirty="0"/>
              <a:t>and</a:t>
            </a:r>
            <a:r>
              <a:rPr spc="40" dirty="0"/>
              <a:t> </a:t>
            </a:r>
            <a:r>
              <a:rPr spc="225" dirty="0"/>
              <a:t>developing</a:t>
            </a:r>
            <a:r>
              <a:rPr spc="40" dirty="0"/>
              <a:t> </a:t>
            </a:r>
            <a:r>
              <a:rPr spc="135" dirty="0"/>
              <a:t>testing </a:t>
            </a:r>
            <a:r>
              <a:rPr spc="-994" dirty="0"/>
              <a:t> </a:t>
            </a:r>
            <a:r>
              <a:rPr spc="5" dirty="0"/>
              <a:t>facilities.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883564" y="2095500"/>
            <a:ext cx="2580005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350" spc="280" dirty="0"/>
              <a:t>OUR</a:t>
            </a:r>
            <a:r>
              <a:rPr sz="3350" spc="-80" dirty="0"/>
              <a:t> </a:t>
            </a:r>
            <a:r>
              <a:rPr sz="3350" spc="270" dirty="0"/>
              <a:t>STORY</a:t>
            </a:r>
            <a:endParaRPr sz="3350" dirty="0"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17522" y="31419"/>
            <a:ext cx="1247774" cy="124777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2B8F1BE3-F36C-F88B-D085-FF4C49E8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29600" cy="5388864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6BDA2157-F65E-D01D-51FF-E649D206C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8775"/>
            <a:ext cx="9577935" cy="44082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5"/>
            <a:ext cx="1714500" cy="1714500"/>
            <a:chOff x="16575492" y="5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5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5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8"/>
              <a:ext cx="1247774" cy="1247774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960379" y="310702"/>
            <a:ext cx="7999095" cy="1878964"/>
          </a:xfrm>
          <a:prstGeom prst="rect">
            <a:avLst/>
          </a:prstGeom>
        </p:spPr>
        <p:txBody>
          <a:bodyPr vert="horz" wrap="square" lIns="0" tIns="309880" rIns="0" bIns="0" rtlCol="0">
            <a:spAutoFit/>
          </a:bodyPr>
          <a:lstStyle/>
          <a:p>
            <a:pPr marL="383540">
              <a:lnSpc>
                <a:spcPct val="100000"/>
              </a:lnSpc>
              <a:spcBef>
                <a:spcPts val="2440"/>
              </a:spcBef>
            </a:pPr>
            <a:r>
              <a:rPr spc="295" dirty="0"/>
              <a:t>MARKETING</a:t>
            </a:r>
            <a:r>
              <a:rPr spc="-390" dirty="0"/>
              <a:t> </a:t>
            </a:r>
            <a:r>
              <a:rPr spc="35" dirty="0"/>
              <a:t>&amp;</a:t>
            </a:r>
            <a:r>
              <a:rPr spc="-385" dirty="0"/>
              <a:t> </a:t>
            </a:r>
            <a:r>
              <a:rPr spc="355" dirty="0"/>
              <a:t>SALES</a:t>
            </a:r>
          </a:p>
          <a:p>
            <a:pPr marL="12700">
              <a:lnSpc>
                <a:spcPct val="100000"/>
              </a:lnSpc>
              <a:spcBef>
                <a:spcPts val="1325"/>
              </a:spcBef>
              <a:tabLst>
                <a:tab pos="6057900" algn="l"/>
              </a:tabLst>
            </a:pPr>
            <a:r>
              <a:rPr sz="3200" spc="345" dirty="0">
                <a:solidFill>
                  <a:srgbClr val="115D66"/>
                </a:solidFill>
              </a:rPr>
              <a:t>SECTORAL</a:t>
            </a:r>
            <a:r>
              <a:rPr sz="3200" spc="210" dirty="0">
                <a:solidFill>
                  <a:srgbClr val="115D66"/>
                </a:solidFill>
              </a:rPr>
              <a:t> </a:t>
            </a:r>
            <a:r>
              <a:rPr sz="3200" spc="365" dirty="0">
                <a:solidFill>
                  <a:srgbClr val="115D66"/>
                </a:solidFill>
              </a:rPr>
              <a:t>PERFORMANCE	</a:t>
            </a:r>
            <a:r>
              <a:rPr sz="3200" spc="434" dirty="0">
                <a:solidFill>
                  <a:srgbClr val="115D66"/>
                </a:solidFill>
              </a:rPr>
              <a:t>AWARDS</a:t>
            </a:r>
            <a:endParaRPr sz="3200"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C144CD1F-BC46-4481-AD90-EF6C7EF65DF1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B676919-0398-06F4-09DF-BB1570B4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888" y="2095500"/>
            <a:ext cx="13656224" cy="71207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2596987"/>
            <a:ext cx="6709409" cy="7690484"/>
            <a:chOff x="-2041" y="2596987"/>
            <a:chExt cx="6709409" cy="76904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9165" y="2596987"/>
              <a:ext cx="5257799" cy="68293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041" y="9709849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95" dirty="0"/>
              <a:t>MARKETING</a:t>
            </a:r>
            <a:r>
              <a:rPr spc="-390" dirty="0"/>
              <a:t> </a:t>
            </a:r>
            <a:r>
              <a:rPr spc="35" dirty="0"/>
              <a:t>&amp;</a:t>
            </a:r>
            <a:r>
              <a:rPr spc="-385" dirty="0"/>
              <a:t> </a:t>
            </a:r>
            <a:r>
              <a:rPr spc="355" dirty="0"/>
              <a:t>SALES</a:t>
            </a: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ACBCE286-D370-4901-81EF-B9C67A6DC437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AB0D27C6-C971-3239-6119-AE7969AF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379" y="2245580"/>
            <a:ext cx="923925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5"/>
            <a:ext cx="2238374" cy="714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2"/>
              <a:ext cx="1247774" cy="124777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18832" y="607992"/>
            <a:ext cx="6650355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75" dirty="0"/>
              <a:t>HUMANS</a:t>
            </a:r>
            <a:r>
              <a:rPr spc="-395" dirty="0"/>
              <a:t> </a:t>
            </a:r>
            <a:r>
              <a:rPr spc="125" dirty="0"/>
              <a:t>OF</a:t>
            </a:r>
            <a:r>
              <a:rPr spc="-395" dirty="0"/>
              <a:t> </a:t>
            </a:r>
            <a:r>
              <a:rPr spc="305" dirty="0"/>
              <a:t>ÜCEL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43059" y="4595514"/>
            <a:ext cx="16301862" cy="1081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399"/>
              </a:lnSpc>
              <a:spcBef>
                <a:spcPts val="100"/>
              </a:spcBef>
            </a:pPr>
            <a:r>
              <a:rPr sz="3050" b="1" spc="380" dirty="0">
                <a:latin typeface="Trebuchet MS"/>
                <a:cs typeface="Trebuchet MS"/>
              </a:rPr>
              <a:t>We</a:t>
            </a:r>
            <a:r>
              <a:rPr sz="3050" b="1" spc="165" dirty="0">
                <a:latin typeface="Trebuchet MS"/>
                <a:cs typeface="Trebuchet MS"/>
              </a:rPr>
              <a:t> </a:t>
            </a:r>
            <a:r>
              <a:rPr sz="3050" b="1" spc="180" dirty="0">
                <a:latin typeface="Trebuchet MS"/>
                <a:cs typeface="Trebuchet MS"/>
              </a:rPr>
              <a:t>invest</a:t>
            </a:r>
            <a:r>
              <a:rPr sz="3050" b="1" spc="165" dirty="0">
                <a:latin typeface="Trebuchet MS"/>
                <a:cs typeface="Trebuchet MS"/>
              </a:rPr>
              <a:t> </a:t>
            </a:r>
            <a:r>
              <a:rPr sz="3050" b="1" spc="40" dirty="0">
                <a:latin typeface="Trebuchet MS"/>
                <a:cs typeface="Trebuchet MS"/>
              </a:rPr>
              <a:t>in</a:t>
            </a:r>
            <a:r>
              <a:rPr sz="3050" b="1" spc="165" dirty="0">
                <a:latin typeface="Trebuchet MS"/>
                <a:cs typeface="Trebuchet MS"/>
              </a:rPr>
              <a:t> </a:t>
            </a:r>
            <a:r>
              <a:rPr sz="3050" b="1" spc="225" dirty="0">
                <a:latin typeface="Trebuchet MS"/>
                <a:cs typeface="Trebuchet MS"/>
              </a:rPr>
              <a:t>team</a:t>
            </a:r>
            <a:r>
              <a:rPr sz="3050" b="1" spc="165" dirty="0">
                <a:latin typeface="Trebuchet MS"/>
                <a:cs typeface="Trebuchet MS"/>
              </a:rPr>
              <a:t> </a:t>
            </a:r>
            <a:r>
              <a:rPr sz="3050" b="1" spc="240" dirty="0">
                <a:latin typeface="Trebuchet MS"/>
                <a:cs typeface="Trebuchet MS"/>
              </a:rPr>
              <a:t>building</a:t>
            </a:r>
            <a:r>
              <a:rPr sz="3050" b="1" spc="165" dirty="0">
                <a:latin typeface="Trebuchet MS"/>
                <a:cs typeface="Trebuchet MS"/>
              </a:rPr>
              <a:t> </a:t>
            </a:r>
            <a:r>
              <a:rPr sz="3050" b="1" spc="275" dirty="0">
                <a:latin typeface="Trebuchet MS"/>
                <a:cs typeface="Trebuchet MS"/>
              </a:rPr>
              <a:t>because </a:t>
            </a:r>
            <a:r>
              <a:rPr sz="3050" b="1" spc="-900" dirty="0">
                <a:latin typeface="Trebuchet MS"/>
                <a:cs typeface="Trebuchet MS"/>
              </a:rPr>
              <a:t> </a:t>
            </a:r>
            <a:r>
              <a:rPr sz="3050" b="1" spc="204" dirty="0">
                <a:latin typeface="Trebuchet MS"/>
                <a:cs typeface="Trebuchet MS"/>
              </a:rPr>
              <a:t>we</a:t>
            </a:r>
            <a:r>
              <a:rPr sz="3050" b="1" spc="170" dirty="0">
                <a:latin typeface="Trebuchet MS"/>
                <a:cs typeface="Trebuchet MS"/>
              </a:rPr>
              <a:t> </a:t>
            </a:r>
            <a:r>
              <a:rPr sz="3050" b="1" spc="204" dirty="0">
                <a:latin typeface="Trebuchet MS"/>
                <a:cs typeface="Trebuchet MS"/>
              </a:rPr>
              <a:t>believe</a:t>
            </a:r>
            <a:r>
              <a:rPr sz="3050" b="1" spc="170" dirty="0">
                <a:latin typeface="Trebuchet MS"/>
                <a:cs typeface="Trebuchet MS"/>
              </a:rPr>
              <a:t> </a:t>
            </a:r>
            <a:r>
              <a:rPr sz="3050" b="1" spc="254" dirty="0">
                <a:latin typeface="Trebuchet MS"/>
                <a:cs typeface="Trebuchet MS"/>
              </a:rPr>
              <a:t>people</a:t>
            </a:r>
            <a:r>
              <a:rPr sz="3050" b="1" spc="170" dirty="0">
                <a:latin typeface="Trebuchet MS"/>
                <a:cs typeface="Trebuchet MS"/>
              </a:rPr>
              <a:t> </a:t>
            </a:r>
            <a:r>
              <a:rPr sz="3050" b="1" spc="140" dirty="0">
                <a:latin typeface="Trebuchet MS"/>
                <a:cs typeface="Trebuchet MS"/>
              </a:rPr>
              <a:t>are</a:t>
            </a:r>
            <a:r>
              <a:rPr sz="3050" b="1" spc="170" dirty="0">
                <a:latin typeface="Trebuchet MS"/>
                <a:cs typeface="Trebuchet MS"/>
              </a:rPr>
              <a:t> </a:t>
            </a:r>
            <a:r>
              <a:rPr sz="3050" b="1" spc="140" dirty="0">
                <a:latin typeface="Trebuchet MS"/>
                <a:cs typeface="Trebuchet MS"/>
              </a:rPr>
              <a:t>the</a:t>
            </a:r>
            <a:r>
              <a:rPr sz="3050" b="1" spc="170" dirty="0">
                <a:latin typeface="Trebuchet MS"/>
                <a:cs typeface="Trebuchet MS"/>
              </a:rPr>
              <a:t> </a:t>
            </a:r>
            <a:r>
              <a:rPr sz="3050" b="1" spc="254" dirty="0">
                <a:latin typeface="Trebuchet MS"/>
                <a:cs typeface="Trebuchet MS"/>
              </a:rPr>
              <a:t>most</a:t>
            </a:r>
            <a:endParaRPr sz="3050" dirty="0">
              <a:latin typeface="Trebuchet MS"/>
              <a:cs typeface="Trebuchet MS"/>
            </a:endParaRPr>
          </a:p>
          <a:p>
            <a:pPr marL="12700" algn="ctr">
              <a:lnSpc>
                <a:spcPct val="100000"/>
              </a:lnSpc>
              <a:spcBef>
                <a:spcPts val="525"/>
              </a:spcBef>
              <a:tabLst>
                <a:tab pos="2046605" algn="l"/>
              </a:tabLst>
            </a:pPr>
            <a:r>
              <a:rPr sz="3050" b="1" spc="250" dirty="0">
                <a:latin typeface="Trebuchet MS"/>
                <a:cs typeface="Trebuchet MS"/>
              </a:rPr>
              <a:t>valuable	</a:t>
            </a:r>
            <a:r>
              <a:rPr sz="3050" b="1" spc="210" dirty="0">
                <a:latin typeface="Trebuchet MS"/>
                <a:cs typeface="Trebuchet MS"/>
              </a:rPr>
              <a:t>resource</a:t>
            </a:r>
            <a:r>
              <a:rPr sz="3050" b="1" spc="160" dirty="0">
                <a:latin typeface="Trebuchet MS"/>
                <a:cs typeface="Trebuchet MS"/>
              </a:rPr>
              <a:t> </a:t>
            </a:r>
            <a:r>
              <a:rPr sz="3050" b="1" spc="204" dirty="0">
                <a:latin typeface="Trebuchet MS"/>
                <a:cs typeface="Trebuchet MS"/>
              </a:rPr>
              <a:t>we</a:t>
            </a:r>
            <a:r>
              <a:rPr sz="3050" b="1" spc="160" dirty="0">
                <a:latin typeface="Trebuchet MS"/>
                <a:cs typeface="Trebuchet MS"/>
              </a:rPr>
              <a:t> </a:t>
            </a:r>
            <a:r>
              <a:rPr sz="3050" b="1" spc="110" dirty="0">
                <a:latin typeface="Trebuchet MS"/>
                <a:cs typeface="Trebuchet MS"/>
              </a:rPr>
              <a:t>have.</a:t>
            </a:r>
            <a:endParaRPr sz="3050" dirty="0">
              <a:latin typeface="Trebuchet MS"/>
              <a:cs typeface="Trebuchet MS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D059E86C-6A3F-4257-9088-E49AE7700B8F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7E7989BF-2564-59A9-E21F-815097B18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5825935"/>
            <a:ext cx="5867400" cy="410330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C3086CC8-D2E4-36DA-F9E7-5658415A7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90"/>
          <a:stretch/>
        </p:blipFill>
        <p:spPr>
          <a:xfrm>
            <a:off x="11922909" y="1218613"/>
            <a:ext cx="4314308" cy="3395887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AFD0D009-FAEF-21EB-9787-833B7C6F0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9"/>
          <a:stretch/>
        </p:blipFill>
        <p:spPr>
          <a:xfrm>
            <a:off x="1383478" y="1218613"/>
            <a:ext cx="7789573" cy="3461425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6E76EF64-3DA5-3ECA-53E1-3787D5E9FA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99"/>
          <a:stretch/>
        </p:blipFill>
        <p:spPr>
          <a:xfrm>
            <a:off x="667123" y="5837909"/>
            <a:ext cx="8058866" cy="37992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5" name="object 5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7738" y="231240"/>
              <a:ext cx="1247774" cy="124777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10" name="object 10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12996" y="578068"/>
            <a:ext cx="4057649" cy="9134475"/>
          </a:xfrm>
          <a:prstGeom prst="rect">
            <a:avLst/>
          </a:prstGeom>
        </p:spPr>
      </p:pic>
      <p:sp>
        <p:nvSpPr>
          <p:cNvPr id="15" name="object 12">
            <a:extLst>
              <a:ext uri="{FF2B5EF4-FFF2-40B4-BE49-F238E27FC236}">
                <a16:creationId xmlns:a16="http://schemas.microsoft.com/office/drawing/2014/main" id="{22B31524-93F9-4675-AF27-E5454A9B31FD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75492" y="1"/>
            <a:ext cx="1714500" cy="1714500"/>
            <a:chOff x="16575492" y="1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16575492" y="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144921" y="1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714338" y="1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7" name="object 7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832043" y="4414478"/>
            <a:ext cx="5928360" cy="1343025"/>
            <a:chOff x="10832043" y="4414478"/>
            <a:chExt cx="5928360" cy="13430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72726" y="4455566"/>
              <a:ext cx="1247774" cy="12668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2043" y="4414478"/>
              <a:ext cx="1285874" cy="134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6643" y="4507046"/>
              <a:ext cx="1209674" cy="11239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75460" y="4530242"/>
              <a:ext cx="1295399" cy="10858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03103" y="4459955"/>
              <a:ext cx="1257299" cy="12191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460460" y="2799699"/>
            <a:ext cx="4683125" cy="1351280"/>
          </a:xfrm>
          <a:prstGeom prst="rect">
            <a:avLst/>
          </a:prstGeom>
          <a:ln w="70623">
            <a:solidFill>
              <a:srgbClr val="115D66"/>
            </a:solidFill>
          </a:ln>
        </p:spPr>
        <p:txBody>
          <a:bodyPr vert="horz" wrap="square" lIns="0" tIns="19113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505"/>
              </a:spcBef>
            </a:pPr>
            <a:r>
              <a:rPr spc="165" dirty="0"/>
              <a:t>JOIN</a:t>
            </a:r>
            <a:r>
              <a:rPr spc="-395" dirty="0"/>
              <a:t> </a:t>
            </a:r>
            <a:r>
              <a:rPr spc="509" dirty="0"/>
              <a:t>US</a:t>
            </a:r>
            <a:r>
              <a:rPr spc="-390" dirty="0"/>
              <a:t> </a:t>
            </a:r>
            <a:r>
              <a:rPr spc="434" dirty="0"/>
              <a:t>ON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1081376" y="5575357"/>
            <a:ext cx="5443855" cy="649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100" b="1" u="heavy" spc="45" dirty="0">
                <a:solidFill>
                  <a:srgbClr val="115D66"/>
                </a:solidFill>
                <a:uFill>
                  <a:solidFill>
                    <a:srgbClr val="115D66"/>
                  </a:solidFill>
                </a:uFill>
                <a:latin typeface="Trebuchet MS"/>
                <a:cs typeface="Trebuchet MS"/>
                <a:hlinkClick r:id="rId7"/>
              </a:rPr>
              <a:t>www.ucelrubber.com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35D7BA03-354B-4952-B2C9-0133DBD60E22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17D907DA-BE79-5401-0E7E-CF15D3D25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2459" y="288608"/>
            <a:ext cx="7955970" cy="91082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19680"/>
            <a:ext cx="17934305" cy="7767320"/>
            <a:chOff x="-2041" y="2520086"/>
            <a:chExt cx="17934305" cy="776732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146" y="2520086"/>
              <a:ext cx="17573639" cy="7429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575492" y="1"/>
            <a:ext cx="1714500" cy="1714500"/>
            <a:chOff x="16575492" y="1"/>
            <a:chExt cx="1714500" cy="1714500"/>
          </a:xfrm>
        </p:grpSpPr>
        <p:sp>
          <p:nvSpPr>
            <p:cNvPr id="8" name="object 8"/>
            <p:cNvSpPr/>
            <p:nvPr/>
          </p:nvSpPr>
          <p:spPr>
            <a:xfrm>
              <a:off x="16575492" y="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144921" y="1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14338" y="1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17522" y="31421"/>
              <a:ext cx="1247774" cy="124777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928768" y="545606"/>
            <a:ext cx="643064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360" dirty="0"/>
              <a:t>ÜCEL</a:t>
            </a:r>
            <a:r>
              <a:rPr sz="7000" spc="-490" dirty="0"/>
              <a:t> </a:t>
            </a:r>
            <a:r>
              <a:rPr sz="7000" spc="325" dirty="0"/>
              <a:t>HISTORY</a:t>
            </a:r>
            <a:endParaRPr sz="7000"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10674" y="2343049"/>
            <a:ext cx="2133599" cy="24098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069579"/>
            <a:ext cx="2028824" cy="9334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3899386" y="655307"/>
            <a:ext cx="2222773" cy="176586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66370" rIns="0" bIns="0" rtlCol="0">
            <a:spAutoFit/>
          </a:bodyPr>
          <a:lstStyle/>
          <a:p>
            <a:pPr marL="31115" marR="27305" indent="-635" algn="ctr">
              <a:lnSpc>
                <a:spcPct val="117500"/>
              </a:lnSpc>
              <a:spcBef>
                <a:spcPts val="1310"/>
              </a:spcBef>
            </a:pPr>
            <a:r>
              <a:rPr sz="2250" b="1" spc="229" dirty="0">
                <a:solidFill>
                  <a:srgbClr val="525252"/>
                </a:solidFill>
                <a:latin typeface="Arial"/>
                <a:cs typeface="Arial"/>
              </a:rPr>
              <a:t>Full </a:t>
            </a:r>
            <a:r>
              <a:rPr sz="2250" b="1" spc="23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2250" b="1" spc="265" dirty="0">
                <a:solidFill>
                  <a:srgbClr val="525252"/>
                </a:solidFill>
                <a:latin typeface="Arial"/>
                <a:cs typeface="Arial"/>
              </a:rPr>
              <a:t>au</a:t>
            </a:r>
            <a:r>
              <a:rPr sz="2250" b="1" spc="385" dirty="0">
                <a:solidFill>
                  <a:srgbClr val="525252"/>
                </a:solidFill>
                <a:latin typeface="Arial"/>
                <a:cs typeface="Arial"/>
              </a:rPr>
              <a:t>t</a:t>
            </a:r>
            <a:r>
              <a:rPr sz="2250" b="1" spc="265" dirty="0">
                <a:solidFill>
                  <a:srgbClr val="525252"/>
                </a:solidFill>
                <a:latin typeface="Arial"/>
                <a:cs typeface="Arial"/>
              </a:rPr>
              <a:t>o</a:t>
            </a:r>
            <a:r>
              <a:rPr sz="2250" b="1" spc="400" dirty="0">
                <a:solidFill>
                  <a:srgbClr val="525252"/>
                </a:solidFill>
                <a:latin typeface="Arial"/>
                <a:cs typeface="Arial"/>
              </a:rPr>
              <a:t>m</a:t>
            </a:r>
            <a:r>
              <a:rPr sz="2250" b="1" spc="265" dirty="0">
                <a:solidFill>
                  <a:srgbClr val="525252"/>
                </a:solidFill>
                <a:latin typeface="Arial"/>
                <a:cs typeface="Arial"/>
              </a:rPr>
              <a:t>a</a:t>
            </a:r>
            <a:r>
              <a:rPr sz="2250" b="1" spc="385" dirty="0">
                <a:solidFill>
                  <a:srgbClr val="525252"/>
                </a:solidFill>
                <a:latin typeface="Arial"/>
                <a:cs typeface="Arial"/>
              </a:rPr>
              <a:t>t</a:t>
            </a:r>
            <a:r>
              <a:rPr sz="2250" b="1" spc="265" dirty="0">
                <a:solidFill>
                  <a:srgbClr val="525252"/>
                </a:solidFill>
                <a:latin typeface="Arial"/>
                <a:cs typeface="Arial"/>
              </a:rPr>
              <a:t>e</a:t>
            </a:r>
            <a:r>
              <a:rPr sz="2250" b="1" spc="180" dirty="0">
                <a:solidFill>
                  <a:srgbClr val="525252"/>
                </a:solidFill>
                <a:latin typeface="Arial"/>
                <a:cs typeface="Arial"/>
              </a:rPr>
              <a:t>d  </a:t>
            </a:r>
            <a:r>
              <a:rPr sz="2250" b="1" spc="300" dirty="0">
                <a:solidFill>
                  <a:srgbClr val="525252"/>
                </a:solidFill>
                <a:latin typeface="Arial"/>
                <a:cs typeface="Arial"/>
              </a:rPr>
              <a:t>welding </a:t>
            </a:r>
            <a:r>
              <a:rPr sz="2250" b="1" spc="305" dirty="0">
                <a:solidFill>
                  <a:srgbClr val="525252"/>
                </a:solidFill>
                <a:latin typeface="Arial"/>
                <a:cs typeface="Arial"/>
              </a:rPr>
              <a:t> </a:t>
            </a:r>
            <a:r>
              <a:rPr sz="2250" b="1" spc="290" dirty="0">
                <a:solidFill>
                  <a:srgbClr val="525252"/>
                </a:solidFill>
                <a:latin typeface="Arial"/>
                <a:cs typeface="Arial"/>
              </a:rPr>
              <a:t>robot</a:t>
            </a:r>
            <a:endParaRPr sz="2250" b="1" dirty="0">
              <a:latin typeface="Arial"/>
              <a:cs typeface="Arial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594C9914-3E23-47FB-9D83-41F766BA7211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4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1620" y="811865"/>
            <a:ext cx="8086709" cy="701990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01295" y="943343"/>
            <a:ext cx="5169535" cy="561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8530" algn="l"/>
              </a:tabLst>
            </a:pPr>
            <a:r>
              <a:rPr sz="3500" b="0" spc="175" dirty="0">
                <a:solidFill>
                  <a:srgbClr val="FDFFFF"/>
                </a:solidFill>
                <a:latin typeface="Calibri"/>
                <a:cs typeface="Calibri"/>
              </a:rPr>
              <a:t>Mastering	manufacturing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3540000">
            <a:off x="5109306" y="4228740"/>
            <a:ext cx="4872527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35"/>
              </a:lnSpc>
            </a:pPr>
            <a:r>
              <a:rPr sz="5250" spc="-652" baseline="1587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3500" spc="60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3500" spc="135" dirty="0">
                <a:solidFill>
                  <a:srgbClr val="FDFFFF"/>
                </a:solidFill>
                <a:latin typeface="Calibri"/>
                <a:cs typeface="Calibri"/>
              </a:rPr>
              <a:t>r</a:t>
            </a:r>
            <a:r>
              <a:rPr sz="3500" spc="200" dirty="0">
                <a:solidFill>
                  <a:srgbClr val="FDFFFF"/>
                </a:solidFill>
                <a:latin typeface="Calibri"/>
                <a:cs typeface="Calibri"/>
              </a:rPr>
              <a:t>i</a:t>
            </a:r>
            <a:r>
              <a:rPr sz="3500" spc="185" dirty="0">
                <a:solidFill>
                  <a:srgbClr val="FDFFFF"/>
                </a:solidFill>
                <a:latin typeface="Calibri"/>
                <a:cs typeface="Calibri"/>
              </a:rPr>
              <a:t>v</a:t>
            </a:r>
            <a:r>
              <a:rPr sz="3500" spc="170" dirty="0">
                <a:solidFill>
                  <a:srgbClr val="FDFFFF"/>
                </a:solidFill>
                <a:latin typeface="Calibri"/>
                <a:cs typeface="Calibri"/>
              </a:rPr>
              <a:t>a</a:t>
            </a:r>
            <a:r>
              <a:rPr sz="3500" spc="215" dirty="0">
                <a:solidFill>
                  <a:srgbClr val="FDFFFF"/>
                </a:solidFill>
                <a:latin typeface="Calibri"/>
                <a:cs typeface="Calibri"/>
              </a:rPr>
              <a:t>ll</a:t>
            </a:r>
            <a:r>
              <a:rPr sz="3500" spc="120" dirty="0">
                <a:solidFill>
                  <a:srgbClr val="FDFFFF"/>
                </a:solidFill>
                <a:latin typeface="Calibri"/>
                <a:cs typeface="Calibri"/>
              </a:rPr>
              <a:t>e</a:t>
            </a:r>
            <a:r>
              <a:rPr sz="3500" spc="-90" dirty="0">
                <a:solidFill>
                  <a:srgbClr val="FDFFFF"/>
                </a:solidFill>
                <a:latin typeface="Calibri"/>
                <a:cs typeface="Calibri"/>
              </a:rPr>
              <a:t>d</a:t>
            </a:r>
            <a:r>
              <a:rPr sz="3500" spc="390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5250" spc="97" baseline="-1587" dirty="0">
                <a:solidFill>
                  <a:srgbClr val="FDFFFF"/>
                </a:solidFill>
                <a:latin typeface="Calibri"/>
                <a:cs typeface="Calibri"/>
              </a:rPr>
              <a:t>p</a:t>
            </a:r>
            <a:r>
              <a:rPr sz="5250" spc="202" baseline="-2380" dirty="0">
                <a:solidFill>
                  <a:srgbClr val="FDFFFF"/>
                </a:solidFill>
                <a:latin typeface="Calibri"/>
                <a:cs typeface="Calibri"/>
              </a:rPr>
              <a:t>r</a:t>
            </a:r>
            <a:r>
              <a:rPr sz="5250" spc="75" baseline="-2380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250" spc="89" baseline="-2380" dirty="0">
                <a:solidFill>
                  <a:srgbClr val="FDFFFF"/>
                </a:solidFill>
                <a:latin typeface="Calibri"/>
                <a:cs typeface="Calibri"/>
              </a:rPr>
              <a:t>d</a:t>
            </a:r>
            <a:r>
              <a:rPr sz="5250" spc="89" baseline="-3174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5250" spc="592" baseline="-3174" dirty="0">
                <a:solidFill>
                  <a:srgbClr val="FDFFFF"/>
                </a:solidFill>
                <a:latin typeface="Calibri"/>
                <a:cs typeface="Calibri"/>
              </a:rPr>
              <a:t>c</a:t>
            </a:r>
            <a:r>
              <a:rPr sz="5250" spc="-157" baseline="-3968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r>
              <a:rPr sz="5250" spc="585" baseline="-3968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5250" spc="75" baseline="-3968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250" spc="97" baseline="-4761" dirty="0">
                <a:solidFill>
                  <a:srgbClr val="FDFFFF"/>
                </a:solidFill>
                <a:latin typeface="Calibri"/>
                <a:cs typeface="Calibri"/>
              </a:rPr>
              <a:t>ff</a:t>
            </a:r>
            <a:r>
              <a:rPr sz="5250" spc="179" baseline="-4761" dirty="0">
                <a:solidFill>
                  <a:srgbClr val="FDFFFF"/>
                </a:solidFill>
                <a:latin typeface="Calibri"/>
                <a:cs typeface="Calibri"/>
              </a:rPr>
              <a:t>e</a:t>
            </a:r>
            <a:r>
              <a:rPr sz="5250" spc="-22" baseline="-5555" dirty="0">
                <a:solidFill>
                  <a:srgbClr val="FDFFFF"/>
                </a:solidFill>
                <a:latin typeface="Calibri"/>
                <a:cs typeface="Calibri"/>
              </a:rPr>
              <a:t>r</a:t>
            </a:r>
            <a:endParaRPr sz="5250" baseline="-5555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18060000">
            <a:off x="8191126" y="3421896"/>
            <a:ext cx="5318046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20"/>
              </a:lnSpc>
            </a:pPr>
            <a:r>
              <a:rPr sz="5475" spc="-1192" baseline="-3044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475" spc="-375" baseline="-3044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5475" spc="-390" baseline="-2283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r>
              <a:rPr sz="5475" spc="232" baseline="-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390" baseline="-2283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r>
              <a:rPr sz="5475" spc="-209" baseline="-1522" dirty="0">
                <a:solidFill>
                  <a:srgbClr val="FDFFFF"/>
                </a:solidFill>
                <a:latin typeface="Calibri"/>
                <a:cs typeface="Calibri"/>
              </a:rPr>
              <a:t>a</a:t>
            </a:r>
            <a:r>
              <a:rPr sz="5475" spc="-375" baseline="-1522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5475" spc="-382" baseline="-1522" dirty="0">
                <a:solidFill>
                  <a:srgbClr val="FDFFFF"/>
                </a:solidFill>
                <a:latin typeface="Calibri"/>
                <a:cs typeface="Calibri"/>
              </a:rPr>
              <a:t>d</a:t>
            </a:r>
            <a:r>
              <a:rPr sz="3650" spc="-105" dirty="0">
                <a:solidFill>
                  <a:srgbClr val="FDFFFF"/>
                </a:solidFill>
                <a:latin typeface="Calibri"/>
                <a:cs typeface="Calibri"/>
              </a:rPr>
              <a:t>i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3650" spc="120" dirty="0">
                <a:solidFill>
                  <a:srgbClr val="FDFFFF"/>
                </a:solidFill>
                <a:latin typeface="Calibri"/>
                <a:cs typeface="Calibri"/>
              </a:rPr>
              <a:t>g</a:t>
            </a:r>
            <a:r>
              <a:rPr sz="3650" spc="-204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3650" spc="-240" dirty="0">
                <a:solidFill>
                  <a:srgbClr val="FDFFFF"/>
                </a:solidFill>
                <a:latin typeface="Calibri"/>
                <a:cs typeface="Calibri"/>
              </a:rPr>
              <a:t>b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3650" spc="155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3650" spc="-105" dirty="0">
                <a:solidFill>
                  <a:srgbClr val="FDFFFF"/>
                </a:solidFill>
                <a:latin typeface="Calibri"/>
                <a:cs typeface="Calibri"/>
              </a:rPr>
              <a:t>i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5475" spc="-359" baseline="1522" dirty="0">
                <a:solidFill>
                  <a:srgbClr val="FDFFFF"/>
                </a:solidFill>
                <a:latin typeface="Calibri"/>
                <a:cs typeface="Calibri"/>
              </a:rPr>
              <a:t>e</a:t>
            </a:r>
            <a:r>
              <a:rPr sz="5475" spc="307" baseline="1522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457" baseline="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307" baseline="2283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5475" spc="232" baseline="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450" baseline="3044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5475" spc="-292" baseline="3044" dirty="0">
                <a:solidFill>
                  <a:srgbClr val="FDFFFF"/>
                </a:solidFill>
                <a:latin typeface="Calibri"/>
                <a:cs typeface="Calibri"/>
              </a:rPr>
              <a:t>p</a:t>
            </a:r>
            <a:r>
              <a:rPr sz="5475" spc="-367" baseline="3044" dirty="0">
                <a:solidFill>
                  <a:srgbClr val="FDFFFF"/>
                </a:solidFill>
                <a:latin typeface="Calibri"/>
                <a:cs typeface="Calibri"/>
              </a:rPr>
              <a:t>p</a:t>
            </a:r>
            <a:r>
              <a:rPr sz="5475" spc="-397" baseline="3805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475" spc="-254" baseline="3805" dirty="0">
                <a:solidFill>
                  <a:srgbClr val="FDFFFF"/>
                </a:solidFill>
                <a:latin typeface="Calibri"/>
                <a:cs typeface="Calibri"/>
              </a:rPr>
              <a:t>r</a:t>
            </a:r>
            <a:r>
              <a:rPr sz="5475" spc="-165" baseline="4566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endParaRPr sz="5475" baseline="4566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6566" y="7854111"/>
            <a:ext cx="13446125" cy="130175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3600" spc="305" dirty="0">
                <a:latin typeface="Trebuchet MS"/>
                <a:cs typeface="Trebuchet MS"/>
              </a:rPr>
              <a:t>we</a:t>
            </a:r>
            <a:r>
              <a:rPr sz="3600" spc="260" dirty="0">
                <a:latin typeface="Trebuchet MS"/>
                <a:cs typeface="Trebuchet MS"/>
              </a:rPr>
              <a:t> </a:t>
            </a:r>
            <a:r>
              <a:rPr sz="3600" spc="155" dirty="0">
                <a:latin typeface="Trebuchet MS"/>
                <a:cs typeface="Trebuchet MS"/>
              </a:rPr>
              <a:t>offer</a:t>
            </a:r>
            <a:r>
              <a:rPr sz="3600" spc="265" dirty="0">
                <a:latin typeface="Trebuchet MS"/>
                <a:cs typeface="Trebuchet MS"/>
              </a:rPr>
              <a:t> </a:t>
            </a:r>
            <a:r>
              <a:rPr sz="3600" spc="70" dirty="0">
                <a:latin typeface="Trebuchet MS"/>
                <a:cs typeface="Trebuchet MS"/>
              </a:rPr>
              <a:t>a</a:t>
            </a:r>
            <a:r>
              <a:rPr sz="3600" spc="265" dirty="0">
                <a:latin typeface="Trebuchet MS"/>
                <a:cs typeface="Trebuchet MS"/>
              </a:rPr>
              <a:t> </a:t>
            </a:r>
            <a:r>
              <a:rPr sz="3600" spc="305" dirty="0">
                <a:latin typeface="Trebuchet MS"/>
                <a:cs typeface="Trebuchet MS"/>
              </a:rPr>
              <a:t>complete</a:t>
            </a:r>
            <a:r>
              <a:rPr sz="3600" spc="265" dirty="0">
                <a:latin typeface="Trebuchet MS"/>
                <a:cs typeface="Trebuchet MS"/>
              </a:rPr>
              <a:t> </a:t>
            </a:r>
            <a:r>
              <a:rPr sz="3600" spc="285" dirty="0">
                <a:latin typeface="Trebuchet MS"/>
                <a:cs typeface="Trebuchet MS"/>
              </a:rPr>
              <a:t>and</a:t>
            </a:r>
            <a:r>
              <a:rPr sz="3600" spc="265" dirty="0">
                <a:latin typeface="Trebuchet MS"/>
                <a:cs typeface="Trebuchet MS"/>
              </a:rPr>
              <a:t> robust </a:t>
            </a:r>
            <a:r>
              <a:rPr sz="3600" spc="320" dirty="0">
                <a:latin typeface="Trebuchet MS"/>
                <a:cs typeface="Trebuchet MS"/>
              </a:rPr>
              <a:t>program</a:t>
            </a:r>
            <a:r>
              <a:rPr sz="3600" spc="265" dirty="0">
                <a:latin typeface="Trebuchet MS"/>
                <a:cs typeface="Trebuchet MS"/>
              </a:rPr>
              <a:t> </a:t>
            </a:r>
            <a:r>
              <a:rPr sz="3600" spc="365" dirty="0">
                <a:latin typeface="Trebuchet MS"/>
                <a:cs typeface="Trebuchet MS"/>
              </a:rPr>
              <a:t>based</a:t>
            </a:r>
            <a:r>
              <a:rPr sz="3600" spc="265" dirty="0">
                <a:latin typeface="Trebuchet MS"/>
                <a:cs typeface="Trebuchet MS"/>
              </a:rPr>
              <a:t> </a:t>
            </a:r>
            <a:r>
              <a:rPr sz="3600" spc="275" dirty="0">
                <a:latin typeface="Trebuchet MS"/>
                <a:cs typeface="Trebuchet MS"/>
              </a:rPr>
              <a:t>on</a:t>
            </a:r>
            <a:r>
              <a:rPr sz="3600" spc="265" dirty="0">
                <a:latin typeface="Trebuchet MS"/>
                <a:cs typeface="Trebuchet MS"/>
              </a:rPr>
              <a:t> </a:t>
            </a:r>
            <a:r>
              <a:rPr sz="3600" spc="270" dirty="0">
                <a:latin typeface="Trebuchet MS"/>
                <a:cs typeface="Trebuchet MS"/>
              </a:rPr>
              <a:t>these</a:t>
            </a:r>
            <a:endParaRPr sz="3600">
              <a:latin typeface="Trebuchet MS"/>
              <a:cs typeface="Trebuchet MS"/>
            </a:endParaRPr>
          </a:p>
          <a:p>
            <a:pPr marR="135890" algn="ctr">
              <a:lnSpc>
                <a:spcPct val="100000"/>
              </a:lnSpc>
              <a:spcBef>
                <a:spcPts val="705"/>
              </a:spcBef>
            </a:pPr>
            <a:r>
              <a:rPr sz="3600" spc="185" dirty="0">
                <a:latin typeface="Trebuchet MS"/>
                <a:cs typeface="Trebuchet MS"/>
              </a:rPr>
              <a:t>three</a:t>
            </a:r>
            <a:r>
              <a:rPr sz="3600" spc="225" dirty="0">
                <a:latin typeface="Trebuchet MS"/>
                <a:cs typeface="Trebuchet MS"/>
              </a:rPr>
              <a:t> </a:t>
            </a:r>
            <a:r>
              <a:rPr sz="3600" spc="110" dirty="0">
                <a:latin typeface="Trebuchet MS"/>
                <a:cs typeface="Trebuchet MS"/>
              </a:rPr>
              <a:t>pillars.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686EF46-94AD-4FF3-8F69-FE10FDA1F7A6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4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01295" y="943343"/>
            <a:ext cx="5169535" cy="561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08530" algn="l"/>
              </a:tabLst>
            </a:pPr>
            <a:r>
              <a:rPr sz="3500" b="0" spc="175" dirty="0">
                <a:solidFill>
                  <a:srgbClr val="FDFFFF"/>
                </a:solidFill>
                <a:latin typeface="Calibri"/>
                <a:cs typeface="Calibri"/>
              </a:rPr>
              <a:t>Mastering	manufacturing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18060000">
            <a:off x="8191126" y="3421896"/>
            <a:ext cx="5318046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20"/>
              </a:lnSpc>
            </a:pPr>
            <a:r>
              <a:rPr sz="5475" spc="-1192" baseline="-3044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475" spc="-375" baseline="-3044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5475" spc="-390" baseline="-2283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r>
              <a:rPr sz="5475" spc="232" baseline="-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390" baseline="-2283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r>
              <a:rPr sz="5475" spc="-209" baseline="-1522" dirty="0">
                <a:solidFill>
                  <a:srgbClr val="FDFFFF"/>
                </a:solidFill>
                <a:latin typeface="Calibri"/>
                <a:cs typeface="Calibri"/>
              </a:rPr>
              <a:t>a</a:t>
            </a:r>
            <a:r>
              <a:rPr sz="5475" spc="-375" baseline="-1522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5475" spc="-382" baseline="-1522" dirty="0">
                <a:solidFill>
                  <a:srgbClr val="FDFFFF"/>
                </a:solidFill>
                <a:latin typeface="Calibri"/>
                <a:cs typeface="Calibri"/>
              </a:rPr>
              <a:t>d</a:t>
            </a:r>
            <a:r>
              <a:rPr sz="3650" spc="-105" dirty="0">
                <a:solidFill>
                  <a:srgbClr val="FDFFFF"/>
                </a:solidFill>
                <a:latin typeface="Calibri"/>
                <a:cs typeface="Calibri"/>
              </a:rPr>
              <a:t>i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3650" spc="120" dirty="0">
                <a:solidFill>
                  <a:srgbClr val="FDFFFF"/>
                </a:solidFill>
                <a:latin typeface="Calibri"/>
                <a:cs typeface="Calibri"/>
              </a:rPr>
              <a:t>g</a:t>
            </a:r>
            <a:r>
              <a:rPr sz="3650" spc="-204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3650" spc="-240" dirty="0">
                <a:solidFill>
                  <a:srgbClr val="FDFFFF"/>
                </a:solidFill>
                <a:latin typeface="Calibri"/>
                <a:cs typeface="Calibri"/>
              </a:rPr>
              <a:t>b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3650" spc="155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3650" spc="-105" dirty="0">
                <a:solidFill>
                  <a:srgbClr val="FDFFFF"/>
                </a:solidFill>
                <a:latin typeface="Calibri"/>
                <a:cs typeface="Calibri"/>
              </a:rPr>
              <a:t>i</a:t>
            </a:r>
            <a:r>
              <a:rPr sz="3650" spc="-250" dirty="0">
                <a:solidFill>
                  <a:srgbClr val="FDFFFF"/>
                </a:solidFill>
                <a:latin typeface="Calibri"/>
                <a:cs typeface="Calibri"/>
              </a:rPr>
              <a:t>n</a:t>
            </a:r>
            <a:r>
              <a:rPr sz="5475" spc="-359" baseline="1522" dirty="0">
                <a:solidFill>
                  <a:srgbClr val="FDFFFF"/>
                </a:solidFill>
                <a:latin typeface="Calibri"/>
                <a:cs typeface="Calibri"/>
              </a:rPr>
              <a:t>e</a:t>
            </a:r>
            <a:r>
              <a:rPr sz="5475" spc="307" baseline="1522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457" baseline="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307" baseline="2283" dirty="0">
                <a:solidFill>
                  <a:srgbClr val="FDFFFF"/>
                </a:solidFill>
                <a:latin typeface="Calibri"/>
                <a:cs typeface="Calibri"/>
              </a:rPr>
              <a:t> </a:t>
            </a:r>
            <a:r>
              <a:rPr sz="5475" spc="232" baseline="2283" dirty="0">
                <a:solidFill>
                  <a:srgbClr val="FDFFFF"/>
                </a:solidFill>
                <a:latin typeface="Calibri"/>
                <a:cs typeface="Calibri"/>
              </a:rPr>
              <a:t>s</a:t>
            </a:r>
            <a:r>
              <a:rPr sz="5475" spc="-450" baseline="3044" dirty="0">
                <a:solidFill>
                  <a:srgbClr val="FDFFFF"/>
                </a:solidFill>
                <a:latin typeface="Calibri"/>
                <a:cs typeface="Calibri"/>
              </a:rPr>
              <a:t>u</a:t>
            </a:r>
            <a:r>
              <a:rPr sz="5475" spc="-292" baseline="3044" dirty="0">
                <a:solidFill>
                  <a:srgbClr val="FDFFFF"/>
                </a:solidFill>
                <a:latin typeface="Calibri"/>
                <a:cs typeface="Calibri"/>
              </a:rPr>
              <a:t>p</a:t>
            </a:r>
            <a:r>
              <a:rPr sz="5475" spc="-367" baseline="3044" dirty="0">
                <a:solidFill>
                  <a:srgbClr val="FDFFFF"/>
                </a:solidFill>
                <a:latin typeface="Calibri"/>
                <a:cs typeface="Calibri"/>
              </a:rPr>
              <a:t>p</a:t>
            </a:r>
            <a:r>
              <a:rPr sz="5475" spc="-397" baseline="3805" dirty="0">
                <a:solidFill>
                  <a:srgbClr val="FDFFFF"/>
                </a:solidFill>
                <a:latin typeface="Calibri"/>
                <a:cs typeface="Calibri"/>
              </a:rPr>
              <a:t>o</a:t>
            </a:r>
            <a:r>
              <a:rPr sz="5475" spc="-254" baseline="3805" dirty="0">
                <a:solidFill>
                  <a:srgbClr val="FDFFFF"/>
                </a:solidFill>
                <a:latin typeface="Calibri"/>
                <a:cs typeface="Calibri"/>
              </a:rPr>
              <a:t>r</a:t>
            </a:r>
            <a:r>
              <a:rPr sz="5475" spc="-165" baseline="4566" dirty="0">
                <a:solidFill>
                  <a:srgbClr val="FDFFFF"/>
                </a:solidFill>
                <a:latin typeface="Calibri"/>
                <a:cs typeface="Calibri"/>
              </a:rPr>
              <a:t>t</a:t>
            </a:r>
            <a:endParaRPr sz="5475" baseline="4566">
              <a:latin typeface="Calibri"/>
              <a:cs typeface="Calibri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D686EF46-94AD-4FF3-8F69-FE10FDA1F7A6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45136A7E-A856-C6CA-FD37-0180C7742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570" y="205312"/>
            <a:ext cx="9906859" cy="9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9165" y="1243919"/>
            <a:ext cx="15459089" cy="69818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041" y="8572358"/>
            <a:ext cx="1714500" cy="1714500"/>
            <a:chOff x="-2041" y="8572358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-2041" y="8572358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138989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041" y="9709847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4980" y="8415235"/>
            <a:ext cx="170874" cy="1708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4980" y="9034654"/>
            <a:ext cx="170874" cy="170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04980" y="9654074"/>
            <a:ext cx="170874" cy="1708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05200" y="8196966"/>
            <a:ext cx="8440033" cy="18840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tr-TR" sz="3500" spc="-85" dirty="0">
                <a:solidFill>
                  <a:srgbClr val="115D66"/>
                </a:solidFill>
                <a:latin typeface="Arial Narrow"/>
                <a:cs typeface="Arial Narrow"/>
              </a:rPr>
              <a:t>4.0</a:t>
            </a:r>
            <a:r>
              <a:rPr sz="3500" spc="-85" dirty="0">
                <a:solidFill>
                  <a:srgbClr val="115D66"/>
                </a:solidFill>
                <a:latin typeface="Arial Narrow"/>
                <a:cs typeface="Arial Narrow"/>
              </a:rPr>
              <a:t>00+</a:t>
            </a:r>
            <a:r>
              <a:rPr sz="3500" spc="5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product</a:t>
            </a:r>
            <a:r>
              <a:rPr sz="3500" spc="5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endParaRPr sz="3500" dirty="0">
              <a:latin typeface="Arial Narrow"/>
              <a:cs typeface="Arial Narrow"/>
            </a:endParaRPr>
          </a:p>
          <a:p>
            <a:pPr marL="12700" marR="5080">
              <a:lnSpc>
                <a:spcPct val="116100"/>
              </a:lnSpc>
            </a:pPr>
            <a:r>
              <a:rPr lang="tr-TR" sz="3500" spc="-490" dirty="0">
                <a:solidFill>
                  <a:srgbClr val="115D66"/>
                </a:solidFill>
                <a:latin typeface="Arial Narrow"/>
                <a:cs typeface="Arial Narrow"/>
              </a:rPr>
              <a:t>2 0</a:t>
            </a:r>
            <a:r>
              <a:rPr sz="3500" dirty="0">
                <a:solidFill>
                  <a:srgbClr val="115D66"/>
                </a:solidFill>
                <a:latin typeface="Arial Narrow"/>
                <a:cs typeface="Arial Narrow"/>
              </a:rPr>
              <a:t>.000</a:t>
            </a:r>
            <a:r>
              <a:rPr sz="3500" spc="-285" dirty="0">
                <a:solidFill>
                  <a:srgbClr val="115D66"/>
                </a:solidFill>
                <a:latin typeface="Arial Narrow"/>
                <a:cs typeface="Arial Narrow"/>
              </a:rPr>
              <a:t>+</a:t>
            </a:r>
            <a:r>
              <a:rPr sz="3500" spc="6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5" dirty="0">
                <a:solidFill>
                  <a:srgbClr val="B38B45"/>
                </a:solidFill>
                <a:latin typeface="Arial Narrow"/>
                <a:cs typeface="Arial Narrow"/>
              </a:rPr>
              <a:t>passenger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cars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225" dirty="0">
                <a:solidFill>
                  <a:srgbClr val="B38B45"/>
                </a:solidFill>
                <a:latin typeface="Arial Narrow"/>
                <a:cs typeface="Arial Narrow"/>
              </a:rPr>
              <a:t>&amp;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95" dirty="0">
                <a:solidFill>
                  <a:srgbClr val="B38B45"/>
                </a:solidFill>
                <a:latin typeface="Arial Narrow"/>
                <a:cs typeface="Arial Narrow"/>
              </a:rPr>
              <a:t>LCV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model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applications  </a:t>
            </a:r>
            <a:r>
              <a:rPr sz="3500" spc="-45" dirty="0">
                <a:solidFill>
                  <a:srgbClr val="115D66"/>
                </a:solidFill>
                <a:latin typeface="Arial Narrow"/>
                <a:cs typeface="Arial Narrow"/>
              </a:rPr>
              <a:t>250</a:t>
            </a:r>
            <a:r>
              <a:rPr sz="3500" spc="60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-20" dirty="0">
                <a:solidFill>
                  <a:srgbClr val="B38B45"/>
                </a:solidFill>
                <a:latin typeface="Arial Narrow"/>
                <a:cs typeface="Arial Narrow"/>
              </a:rPr>
              <a:t>new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5" dirty="0">
                <a:solidFill>
                  <a:srgbClr val="B38B45"/>
                </a:solidFill>
                <a:latin typeface="Arial Narrow"/>
                <a:cs typeface="Arial Narrow"/>
              </a:rPr>
              <a:t>every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10" dirty="0">
                <a:solidFill>
                  <a:srgbClr val="B38B45"/>
                </a:solidFill>
                <a:latin typeface="Arial Narrow"/>
                <a:cs typeface="Arial Narrow"/>
              </a:rPr>
              <a:t>year</a:t>
            </a:r>
            <a:endParaRPr sz="3500" dirty="0">
              <a:latin typeface="Arial Narrow"/>
              <a:cs typeface="Arial Narrow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A960F48-AAE8-45EA-9F31-9D9FDBE27F7B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3" name="object 3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772809"/>
            <a:ext cx="17726039" cy="53054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0788" y="7852788"/>
            <a:ext cx="170874" cy="1708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0788" y="8472206"/>
            <a:ext cx="170874" cy="170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0788" y="9091626"/>
            <a:ext cx="170874" cy="170874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EEFD845D-5E53-4EA3-A4BB-E78D6088B46C}"/>
              </a:ext>
            </a:extLst>
          </p:cNvPr>
          <p:cNvSpPr txBox="1"/>
          <p:nvPr/>
        </p:nvSpPr>
        <p:spPr>
          <a:xfrm>
            <a:off x="16002000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49E8C217-84FB-406A-B7E4-952F10FF6918}"/>
              </a:ext>
            </a:extLst>
          </p:cNvPr>
          <p:cNvSpPr txBox="1"/>
          <p:nvPr/>
        </p:nvSpPr>
        <p:spPr>
          <a:xfrm>
            <a:off x="3276600" y="7632444"/>
            <a:ext cx="8440033" cy="188404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tr-TR" sz="3500" spc="-85" dirty="0">
                <a:solidFill>
                  <a:srgbClr val="115D66"/>
                </a:solidFill>
                <a:latin typeface="Arial Narrow"/>
                <a:cs typeface="Arial Narrow"/>
              </a:rPr>
              <a:t>4.0</a:t>
            </a:r>
            <a:r>
              <a:rPr sz="3500" spc="-85" dirty="0">
                <a:solidFill>
                  <a:srgbClr val="115D66"/>
                </a:solidFill>
                <a:latin typeface="Arial Narrow"/>
                <a:cs typeface="Arial Narrow"/>
              </a:rPr>
              <a:t>00+</a:t>
            </a:r>
            <a:r>
              <a:rPr sz="3500" spc="5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product</a:t>
            </a:r>
            <a:r>
              <a:rPr sz="3500" spc="5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endParaRPr sz="3500" dirty="0">
              <a:latin typeface="Arial Narrow"/>
              <a:cs typeface="Arial Narrow"/>
            </a:endParaRPr>
          </a:p>
          <a:p>
            <a:pPr marL="12700" marR="5080">
              <a:lnSpc>
                <a:spcPct val="116100"/>
              </a:lnSpc>
            </a:pPr>
            <a:r>
              <a:rPr lang="tr-TR" sz="3500" spc="-490" dirty="0">
                <a:solidFill>
                  <a:srgbClr val="115D66"/>
                </a:solidFill>
                <a:latin typeface="Arial Narrow"/>
                <a:cs typeface="Arial Narrow"/>
              </a:rPr>
              <a:t>2 0</a:t>
            </a:r>
            <a:r>
              <a:rPr sz="3500" dirty="0">
                <a:solidFill>
                  <a:srgbClr val="115D66"/>
                </a:solidFill>
                <a:latin typeface="Arial Narrow"/>
                <a:cs typeface="Arial Narrow"/>
              </a:rPr>
              <a:t>.000</a:t>
            </a:r>
            <a:r>
              <a:rPr sz="3500" spc="-285" dirty="0">
                <a:solidFill>
                  <a:srgbClr val="115D66"/>
                </a:solidFill>
                <a:latin typeface="Arial Narrow"/>
                <a:cs typeface="Arial Narrow"/>
              </a:rPr>
              <a:t>+</a:t>
            </a:r>
            <a:r>
              <a:rPr sz="3500" spc="65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5" dirty="0">
                <a:solidFill>
                  <a:srgbClr val="B38B45"/>
                </a:solidFill>
                <a:latin typeface="Arial Narrow"/>
                <a:cs typeface="Arial Narrow"/>
              </a:rPr>
              <a:t>passenger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cars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225" dirty="0">
                <a:solidFill>
                  <a:srgbClr val="B38B45"/>
                </a:solidFill>
                <a:latin typeface="Arial Narrow"/>
                <a:cs typeface="Arial Narrow"/>
              </a:rPr>
              <a:t>&amp;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95" dirty="0">
                <a:solidFill>
                  <a:srgbClr val="B38B45"/>
                </a:solidFill>
                <a:latin typeface="Arial Narrow"/>
                <a:cs typeface="Arial Narrow"/>
              </a:rPr>
              <a:t>LCV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50" dirty="0">
                <a:solidFill>
                  <a:srgbClr val="B38B45"/>
                </a:solidFill>
                <a:latin typeface="Arial Narrow"/>
                <a:cs typeface="Arial Narrow"/>
              </a:rPr>
              <a:t>model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85" dirty="0">
                <a:solidFill>
                  <a:srgbClr val="B38B45"/>
                </a:solidFill>
                <a:latin typeface="Arial Narrow"/>
                <a:cs typeface="Arial Narrow"/>
              </a:rPr>
              <a:t>applications  </a:t>
            </a:r>
            <a:r>
              <a:rPr sz="3500" spc="-45" dirty="0">
                <a:solidFill>
                  <a:srgbClr val="115D66"/>
                </a:solidFill>
                <a:latin typeface="Arial Narrow"/>
                <a:cs typeface="Arial Narrow"/>
              </a:rPr>
              <a:t>250</a:t>
            </a:r>
            <a:r>
              <a:rPr sz="3500" spc="60" dirty="0">
                <a:solidFill>
                  <a:srgbClr val="115D66"/>
                </a:solidFill>
                <a:latin typeface="Arial Narrow"/>
                <a:cs typeface="Arial Narrow"/>
              </a:rPr>
              <a:t> </a:t>
            </a:r>
            <a:r>
              <a:rPr sz="3500" spc="-20" dirty="0">
                <a:solidFill>
                  <a:srgbClr val="B38B45"/>
                </a:solidFill>
                <a:latin typeface="Arial Narrow"/>
                <a:cs typeface="Arial Narrow"/>
              </a:rPr>
              <a:t>new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45" dirty="0">
                <a:solidFill>
                  <a:srgbClr val="B38B45"/>
                </a:solidFill>
                <a:latin typeface="Arial Narrow"/>
                <a:cs typeface="Arial Narrow"/>
              </a:rPr>
              <a:t>references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-35" dirty="0">
                <a:solidFill>
                  <a:srgbClr val="B38B45"/>
                </a:solidFill>
                <a:latin typeface="Arial Narrow"/>
                <a:cs typeface="Arial Narrow"/>
              </a:rPr>
              <a:t>every</a:t>
            </a:r>
            <a:r>
              <a:rPr sz="3500" spc="65" dirty="0">
                <a:solidFill>
                  <a:srgbClr val="B38B45"/>
                </a:solidFill>
                <a:latin typeface="Arial Narrow"/>
                <a:cs typeface="Arial Narrow"/>
              </a:rPr>
              <a:t> </a:t>
            </a:r>
            <a:r>
              <a:rPr sz="3500" spc="10" dirty="0">
                <a:solidFill>
                  <a:srgbClr val="B38B45"/>
                </a:solidFill>
                <a:latin typeface="Arial Narrow"/>
                <a:cs typeface="Arial Narrow"/>
              </a:rPr>
              <a:t>year</a:t>
            </a:r>
            <a:endParaRPr sz="35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55"/>
            <a:ext cx="1714500" cy="1714500"/>
            <a:chOff x="-2041" y="8572355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55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86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44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033319" y="607995"/>
            <a:ext cx="884301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05" dirty="0"/>
              <a:t>PRODUCTION</a:t>
            </a:r>
            <a:r>
              <a:rPr spc="-430" dirty="0"/>
              <a:t> </a:t>
            </a:r>
            <a:r>
              <a:rPr spc="235" dirty="0"/>
              <a:t>CAPACITY</a:t>
            </a: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4096206"/>
            <a:ext cx="95250" cy="9525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4515306"/>
            <a:ext cx="95250" cy="952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4934406"/>
            <a:ext cx="95250" cy="952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5353506"/>
            <a:ext cx="95250" cy="9525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5772606"/>
            <a:ext cx="95250" cy="9525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6191706"/>
            <a:ext cx="95250" cy="9525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6610807"/>
            <a:ext cx="95250" cy="9525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7029907"/>
            <a:ext cx="95250" cy="9525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7449007"/>
            <a:ext cx="95250" cy="9525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7868107"/>
            <a:ext cx="95250" cy="9525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8287207"/>
            <a:ext cx="95250" cy="9525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1819" y="8706307"/>
            <a:ext cx="95250" cy="9525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860960" y="2644712"/>
            <a:ext cx="9502240" cy="6329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270" dirty="0">
                <a:solidFill>
                  <a:srgbClr val="115D66"/>
                </a:solidFill>
                <a:latin typeface="Trebuchet MS"/>
                <a:cs typeface="Trebuchet MS"/>
              </a:rPr>
              <a:t>Current</a:t>
            </a:r>
            <a:r>
              <a:rPr sz="4700" b="1" spc="254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350" dirty="0">
                <a:solidFill>
                  <a:srgbClr val="115D66"/>
                </a:solidFill>
                <a:latin typeface="Trebuchet MS"/>
                <a:cs typeface="Trebuchet MS"/>
              </a:rPr>
              <a:t>investments</a:t>
            </a:r>
            <a:r>
              <a:rPr sz="4700" b="1" spc="260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-565" dirty="0">
                <a:solidFill>
                  <a:srgbClr val="115D66"/>
                </a:solidFill>
                <a:latin typeface="Trebuchet MS"/>
                <a:cs typeface="Trebuchet MS"/>
              </a:rPr>
              <a:t>:</a:t>
            </a:r>
            <a:endParaRPr sz="4700" dirty="0">
              <a:latin typeface="Trebuchet MS"/>
              <a:cs typeface="Trebuchet MS"/>
            </a:endParaRPr>
          </a:p>
          <a:p>
            <a:pPr marL="1531620">
              <a:lnSpc>
                <a:spcPct val="100000"/>
              </a:lnSpc>
              <a:spcBef>
                <a:spcPts val="4415"/>
              </a:spcBef>
            </a:pPr>
            <a:r>
              <a:rPr sz="2400" b="1" spc="25" dirty="0">
                <a:latin typeface="Trebuchet MS"/>
                <a:cs typeface="Trebuchet MS"/>
              </a:rPr>
              <a:t>2</a:t>
            </a:r>
            <a:r>
              <a:rPr lang="tr-TR" sz="2400" b="1" spc="25" dirty="0">
                <a:latin typeface="Trebuchet MS"/>
                <a:cs typeface="Trebuchet MS"/>
              </a:rPr>
              <a:t>8 </a:t>
            </a:r>
            <a:r>
              <a:rPr lang="tr-TR" sz="2400" b="1" spc="25" dirty="0" err="1">
                <a:latin typeface="Trebuchet MS"/>
                <a:cs typeface="Trebuchet MS"/>
              </a:rPr>
              <a:t>Pcs</a:t>
            </a:r>
            <a:r>
              <a:rPr sz="2400" b="1" spc="114" dirty="0">
                <a:latin typeface="Trebuchet MS"/>
                <a:cs typeface="Trebuchet MS"/>
              </a:rPr>
              <a:t> </a:t>
            </a:r>
            <a:r>
              <a:rPr sz="2400" b="1" spc="160" dirty="0">
                <a:latin typeface="Trebuchet MS"/>
                <a:cs typeface="Trebuchet MS"/>
              </a:rPr>
              <a:t>Vulcanization</a:t>
            </a:r>
            <a:r>
              <a:rPr sz="2400" b="1" spc="120" dirty="0">
                <a:latin typeface="Trebuchet MS"/>
                <a:cs typeface="Trebuchet MS"/>
              </a:rPr>
              <a:t> </a:t>
            </a:r>
            <a:r>
              <a:rPr lang="tr-TR" sz="2400" b="1" spc="204" dirty="0">
                <a:latin typeface="Trebuchet MS"/>
                <a:cs typeface="Trebuchet MS"/>
              </a:rPr>
              <a:t>P</a:t>
            </a:r>
            <a:r>
              <a:rPr sz="2400" b="1" spc="204" dirty="0" err="1">
                <a:latin typeface="Trebuchet MS"/>
                <a:cs typeface="Trebuchet MS"/>
              </a:rPr>
              <a:t>resses</a:t>
            </a:r>
            <a:endParaRPr sz="2400" dirty="0">
              <a:latin typeface="Trebuchet MS"/>
              <a:cs typeface="Trebuchet MS"/>
            </a:endParaRPr>
          </a:p>
          <a:p>
            <a:pPr marL="1531620" marR="2473960">
              <a:lnSpc>
                <a:spcPct val="114599"/>
              </a:lnSpc>
            </a:pPr>
            <a:r>
              <a:rPr lang="tr-TR" sz="2400" b="1" spc="-55" dirty="0">
                <a:latin typeface="Trebuchet MS"/>
                <a:cs typeface="Trebuchet MS"/>
              </a:rPr>
              <a:t>3 </a:t>
            </a:r>
            <a:r>
              <a:rPr lang="tr-TR" sz="2400" b="1" spc="-55" dirty="0" err="1">
                <a:latin typeface="Trebuchet MS"/>
                <a:cs typeface="Trebuchet MS"/>
              </a:rPr>
              <a:t>Pcs</a:t>
            </a:r>
            <a:r>
              <a:rPr lang="tr-TR" sz="2400" b="1" spc="-55" dirty="0">
                <a:latin typeface="Trebuchet MS"/>
                <a:cs typeface="Trebuchet MS"/>
              </a:rPr>
              <a:t> </a:t>
            </a:r>
            <a:r>
              <a:rPr sz="2400" b="1" spc="190" dirty="0">
                <a:latin typeface="Trebuchet MS"/>
                <a:cs typeface="Trebuchet MS"/>
              </a:rPr>
              <a:t>Aluminum</a:t>
            </a:r>
            <a:r>
              <a:rPr sz="2400" b="1" spc="130" dirty="0">
                <a:latin typeface="Trebuchet MS"/>
                <a:cs typeface="Trebuchet MS"/>
              </a:rPr>
              <a:t> </a:t>
            </a:r>
            <a:r>
              <a:rPr lang="tr-TR" sz="2400" b="1" spc="105" dirty="0">
                <a:latin typeface="Trebuchet MS"/>
                <a:cs typeface="Trebuchet MS"/>
              </a:rPr>
              <a:t>I</a:t>
            </a:r>
            <a:r>
              <a:rPr sz="2400" b="1" spc="105" dirty="0" err="1">
                <a:latin typeface="Trebuchet MS"/>
                <a:cs typeface="Trebuchet MS"/>
              </a:rPr>
              <a:t>njection</a:t>
            </a:r>
            <a:r>
              <a:rPr sz="2400" b="1" spc="130" dirty="0">
                <a:latin typeface="Trebuchet MS"/>
                <a:cs typeface="Trebuchet MS"/>
              </a:rPr>
              <a:t> </a:t>
            </a:r>
            <a:r>
              <a:rPr lang="tr-TR" sz="2400" b="1" spc="204" dirty="0">
                <a:latin typeface="Trebuchet MS"/>
                <a:cs typeface="Trebuchet MS"/>
              </a:rPr>
              <a:t>P</a:t>
            </a:r>
            <a:r>
              <a:rPr sz="2400" b="1" spc="204" dirty="0" err="1">
                <a:latin typeface="Trebuchet MS"/>
                <a:cs typeface="Trebuchet MS"/>
              </a:rPr>
              <a:t>resses</a:t>
            </a:r>
            <a:r>
              <a:rPr sz="2400" b="1" spc="204" dirty="0">
                <a:latin typeface="Trebuchet MS"/>
                <a:cs typeface="Trebuchet MS"/>
              </a:rPr>
              <a:t> </a:t>
            </a:r>
            <a:r>
              <a:rPr sz="2400" b="1" spc="-710" dirty="0">
                <a:latin typeface="Trebuchet MS"/>
                <a:cs typeface="Trebuchet MS"/>
              </a:rPr>
              <a:t> 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lang="tr-TR" sz="2400" b="1" spc="135" dirty="0">
                <a:latin typeface="Trebuchet MS"/>
                <a:cs typeface="Trebuchet MS"/>
              </a:rPr>
              <a:t>3 </a:t>
            </a:r>
            <a:r>
              <a:rPr lang="tr-TR" sz="2400" b="1" spc="135" dirty="0" err="1">
                <a:latin typeface="Trebuchet MS"/>
                <a:cs typeface="Trebuchet MS"/>
              </a:rPr>
              <a:t>Pcs</a:t>
            </a:r>
            <a:r>
              <a:rPr lang="tr-TR" sz="2400" b="1" spc="135" dirty="0">
                <a:latin typeface="Trebuchet MS"/>
                <a:cs typeface="Trebuchet MS"/>
              </a:rPr>
              <a:t> </a:t>
            </a:r>
            <a:r>
              <a:rPr sz="2400" b="1" spc="175" dirty="0">
                <a:latin typeface="Trebuchet MS"/>
                <a:cs typeface="Trebuchet MS"/>
              </a:rPr>
              <a:t>Plastic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lang="tr-TR" sz="2400" b="1" spc="105" dirty="0">
                <a:latin typeface="Trebuchet MS"/>
                <a:cs typeface="Trebuchet MS"/>
              </a:rPr>
              <a:t>I</a:t>
            </a:r>
            <a:r>
              <a:rPr sz="2400" b="1" spc="105" dirty="0" err="1">
                <a:latin typeface="Trebuchet MS"/>
                <a:cs typeface="Trebuchet MS"/>
              </a:rPr>
              <a:t>njection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lang="tr-TR" sz="2400" b="1" spc="204" dirty="0">
                <a:latin typeface="Trebuchet MS"/>
                <a:cs typeface="Trebuchet MS"/>
              </a:rPr>
              <a:t>P</a:t>
            </a:r>
            <a:r>
              <a:rPr sz="2400" b="1" spc="204" dirty="0" err="1">
                <a:latin typeface="Trebuchet MS"/>
                <a:cs typeface="Trebuchet MS"/>
              </a:rPr>
              <a:t>resses</a:t>
            </a:r>
            <a:r>
              <a:rPr lang="tr-TR" sz="2400" b="1" spc="204" dirty="0">
                <a:latin typeface="Trebuchet MS"/>
                <a:cs typeface="Trebuchet MS"/>
              </a:rPr>
              <a:t> </a:t>
            </a:r>
            <a:endParaRPr sz="2400" dirty="0">
              <a:latin typeface="Trebuchet MS"/>
              <a:cs typeface="Trebuchet MS"/>
            </a:endParaRPr>
          </a:p>
          <a:p>
            <a:pPr marL="1531620" marR="4104640">
              <a:lnSpc>
                <a:spcPct val="114599"/>
              </a:lnSpc>
            </a:pPr>
            <a:r>
              <a:rPr sz="2400" b="1" spc="-60" dirty="0">
                <a:latin typeface="Trebuchet MS"/>
                <a:cs typeface="Trebuchet MS"/>
              </a:rPr>
              <a:t>7</a:t>
            </a:r>
            <a:r>
              <a:rPr lang="tr-TR" sz="2400" b="1" spc="-60" dirty="0">
                <a:latin typeface="Trebuchet MS"/>
                <a:cs typeface="Trebuchet MS"/>
              </a:rPr>
              <a:t> </a:t>
            </a:r>
            <a:r>
              <a:rPr lang="tr-TR" sz="2400" b="1" spc="-60" dirty="0" err="1">
                <a:latin typeface="Trebuchet MS"/>
                <a:cs typeface="Trebuchet MS"/>
              </a:rPr>
              <a:t>Pcs</a:t>
            </a:r>
            <a:r>
              <a:rPr sz="2400" b="1" spc="120" dirty="0">
                <a:latin typeface="Trebuchet MS"/>
                <a:cs typeface="Trebuchet MS"/>
              </a:rPr>
              <a:t> </a:t>
            </a:r>
            <a:r>
              <a:rPr sz="2400" b="1" spc="155" dirty="0">
                <a:latin typeface="Trebuchet MS"/>
                <a:cs typeface="Trebuchet MS"/>
              </a:rPr>
              <a:t>Eccentric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sz="2400" b="1" spc="200" dirty="0">
                <a:latin typeface="Trebuchet MS"/>
                <a:cs typeface="Trebuchet MS"/>
              </a:rPr>
              <a:t>Presses </a:t>
            </a:r>
            <a:r>
              <a:rPr sz="2400" b="1" spc="-710" dirty="0">
                <a:latin typeface="Trebuchet MS"/>
                <a:cs typeface="Trebuchet MS"/>
              </a:rPr>
              <a:t> 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lang="tr-TR" sz="2400" b="1" spc="125" dirty="0">
                <a:latin typeface="Trebuchet MS"/>
                <a:cs typeface="Trebuchet MS"/>
              </a:rPr>
              <a:t>3 </a:t>
            </a:r>
            <a:r>
              <a:rPr lang="tr-TR" sz="2400" b="1" spc="125" dirty="0" err="1">
                <a:latin typeface="Trebuchet MS"/>
                <a:cs typeface="Trebuchet MS"/>
              </a:rPr>
              <a:t>Pcs</a:t>
            </a:r>
            <a:r>
              <a:rPr lang="tr-TR" sz="2400" b="1" spc="125" dirty="0">
                <a:latin typeface="Trebuchet MS"/>
                <a:cs typeface="Trebuchet MS"/>
              </a:rPr>
              <a:t> </a:t>
            </a:r>
            <a:r>
              <a:rPr lang="tr-TR" sz="2400" b="1" spc="160" dirty="0">
                <a:latin typeface="Trebuchet MS"/>
                <a:cs typeface="Trebuchet MS"/>
              </a:rPr>
              <a:t>H</a:t>
            </a:r>
            <a:r>
              <a:rPr sz="2400" b="1" spc="160" dirty="0" err="1">
                <a:latin typeface="Trebuchet MS"/>
                <a:cs typeface="Trebuchet MS"/>
              </a:rPr>
              <a:t>ydraulic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lang="tr-TR" sz="2400" b="1" spc="204" dirty="0">
                <a:latin typeface="Trebuchet MS"/>
                <a:cs typeface="Trebuchet MS"/>
              </a:rPr>
              <a:t>P</a:t>
            </a:r>
            <a:r>
              <a:rPr sz="2400" b="1" spc="204" dirty="0" err="1">
                <a:latin typeface="Trebuchet MS"/>
                <a:cs typeface="Trebuchet MS"/>
              </a:rPr>
              <a:t>resses</a:t>
            </a:r>
            <a:endParaRPr sz="2400" dirty="0">
              <a:latin typeface="Trebuchet MS"/>
              <a:cs typeface="Trebuchet MS"/>
            </a:endParaRPr>
          </a:p>
          <a:p>
            <a:pPr marL="1531620" marR="3114040">
              <a:lnSpc>
                <a:spcPct val="114599"/>
              </a:lnSpc>
            </a:pPr>
            <a:r>
              <a:rPr sz="2400" b="1" spc="235" dirty="0">
                <a:latin typeface="Trebuchet MS"/>
                <a:cs typeface="Trebuchet MS"/>
              </a:rPr>
              <a:t>Compound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lang="tr-TR" sz="2400" b="1" spc="135" dirty="0">
                <a:latin typeface="Trebuchet MS"/>
                <a:cs typeface="Trebuchet MS"/>
              </a:rPr>
              <a:t>F</a:t>
            </a:r>
            <a:r>
              <a:rPr sz="2400" b="1" spc="135" dirty="0" err="1">
                <a:latin typeface="Trebuchet MS"/>
                <a:cs typeface="Trebuchet MS"/>
              </a:rPr>
              <a:t>inalizing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lang="tr-TR" sz="2400" b="1" spc="125" dirty="0">
                <a:latin typeface="Trebuchet MS"/>
                <a:cs typeface="Trebuchet MS"/>
              </a:rPr>
              <a:t>L</a:t>
            </a:r>
            <a:r>
              <a:rPr sz="2400" b="1" spc="120" dirty="0" err="1">
                <a:latin typeface="Trebuchet MS"/>
                <a:cs typeface="Trebuchet MS"/>
              </a:rPr>
              <a:t>ine</a:t>
            </a:r>
            <a:r>
              <a:rPr sz="2400" b="1" spc="120" dirty="0">
                <a:latin typeface="Trebuchet MS"/>
                <a:cs typeface="Trebuchet MS"/>
              </a:rPr>
              <a:t> </a:t>
            </a:r>
            <a:r>
              <a:rPr sz="2400" b="1" spc="-710" dirty="0">
                <a:latin typeface="Trebuchet MS"/>
                <a:cs typeface="Trebuchet MS"/>
              </a:rPr>
              <a:t> </a:t>
            </a:r>
            <a:r>
              <a:rPr sz="2400" b="1" spc="190" dirty="0">
                <a:latin typeface="Trebuchet MS"/>
                <a:cs typeface="Trebuchet MS"/>
              </a:rPr>
              <a:t>Surface</a:t>
            </a:r>
            <a:r>
              <a:rPr sz="2400" b="1" spc="114" dirty="0">
                <a:latin typeface="Trebuchet MS"/>
                <a:cs typeface="Trebuchet MS"/>
              </a:rPr>
              <a:t> </a:t>
            </a:r>
            <a:r>
              <a:rPr sz="2400" b="1" spc="155" dirty="0">
                <a:latin typeface="Trebuchet MS"/>
                <a:cs typeface="Trebuchet MS"/>
              </a:rPr>
              <a:t>preparation</a:t>
            </a:r>
            <a:r>
              <a:rPr sz="2400" b="1" spc="114" dirty="0">
                <a:latin typeface="Trebuchet MS"/>
                <a:cs typeface="Trebuchet MS"/>
              </a:rPr>
              <a:t> </a:t>
            </a:r>
            <a:r>
              <a:rPr lang="tr-TR" sz="2400" b="1" spc="114" dirty="0">
                <a:latin typeface="Trebuchet MS"/>
                <a:cs typeface="Trebuchet MS"/>
              </a:rPr>
              <a:t>L</a:t>
            </a:r>
            <a:r>
              <a:rPr sz="2400" b="1" spc="114" dirty="0" err="1">
                <a:latin typeface="Trebuchet MS"/>
                <a:cs typeface="Trebuchet MS"/>
              </a:rPr>
              <a:t>ine</a:t>
            </a:r>
            <a:endParaRPr sz="2400" dirty="0">
              <a:latin typeface="Trebuchet MS"/>
              <a:cs typeface="Trebuchet MS"/>
            </a:endParaRPr>
          </a:p>
          <a:p>
            <a:pPr marL="1531620">
              <a:lnSpc>
                <a:spcPct val="100000"/>
              </a:lnSpc>
              <a:spcBef>
                <a:spcPts val="415"/>
              </a:spcBef>
            </a:pPr>
            <a:r>
              <a:rPr sz="2400" b="1" spc="285" dirty="0">
                <a:latin typeface="Trebuchet MS"/>
                <a:cs typeface="Trebuchet MS"/>
              </a:rPr>
              <a:t>CNC</a:t>
            </a:r>
            <a:r>
              <a:rPr sz="2400" b="1" spc="130" dirty="0">
                <a:latin typeface="Trebuchet MS"/>
                <a:cs typeface="Trebuchet MS"/>
              </a:rPr>
              <a:t> Profile </a:t>
            </a:r>
            <a:r>
              <a:rPr sz="2400" b="1" spc="195" dirty="0">
                <a:latin typeface="Trebuchet MS"/>
                <a:cs typeface="Trebuchet MS"/>
              </a:rPr>
              <a:t>Length</a:t>
            </a:r>
            <a:r>
              <a:rPr sz="2400" b="1" spc="130" dirty="0">
                <a:latin typeface="Trebuchet MS"/>
                <a:cs typeface="Trebuchet MS"/>
              </a:rPr>
              <a:t> </a:t>
            </a:r>
            <a:r>
              <a:rPr sz="2400" b="1" spc="180" dirty="0">
                <a:latin typeface="Trebuchet MS"/>
                <a:cs typeface="Trebuchet MS"/>
              </a:rPr>
              <a:t>Cutting</a:t>
            </a:r>
            <a:r>
              <a:rPr sz="2400" b="1" spc="130" dirty="0">
                <a:latin typeface="Trebuchet MS"/>
                <a:cs typeface="Trebuchet MS"/>
              </a:rPr>
              <a:t> </a:t>
            </a:r>
            <a:r>
              <a:rPr sz="2400" b="1" spc="120" dirty="0">
                <a:latin typeface="Trebuchet MS"/>
                <a:cs typeface="Trebuchet MS"/>
              </a:rPr>
              <a:t>Line</a:t>
            </a:r>
            <a:endParaRPr sz="2400" dirty="0">
              <a:latin typeface="Trebuchet MS"/>
              <a:cs typeface="Trebuchet MS"/>
            </a:endParaRPr>
          </a:p>
          <a:p>
            <a:pPr marL="1531620">
              <a:lnSpc>
                <a:spcPct val="100000"/>
              </a:lnSpc>
              <a:spcBef>
                <a:spcPts val="420"/>
              </a:spcBef>
            </a:pPr>
            <a:r>
              <a:rPr sz="2400" b="1" spc="155" dirty="0">
                <a:latin typeface="Trebuchet MS"/>
                <a:cs typeface="Trebuchet MS"/>
              </a:rPr>
              <a:t>Parts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sz="2400" b="1" spc="229" dirty="0">
                <a:latin typeface="Trebuchet MS"/>
                <a:cs typeface="Trebuchet MS"/>
              </a:rPr>
              <a:t>assembly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lang="tr-TR" sz="2400" b="1" spc="114" dirty="0">
                <a:latin typeface="Trebuchet MS"/>
                <a:cs typeface="Trebuchet MS"/>
              </a:rPr>
              <a:t>L</a:t>
            </a:r>
            <a:r>
              <a:rPr sz="2400" b="1" spc="114" dirty="0" err="1">
                <a:latin typeface="Trebuchet MS"/>
                <a:cs typeface="Trebuchet MS"/>
              </a:rPr>
              <a:t>ine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sz="2400" b="1" spc="20" dirty="0">
                <a:latin typeface="Trebuchet MS"/>
                <a:cs typeface="Trebuchet MS"/>
              </a:rPr>
              <a:t>(</a:t>
            </a:r>
            <a:r>
              <a:rPr lang="tr-TR" sz="2400" b="1" spc="20" dirty="0">
                <a:latin typeface="Trebuchet MS"/>
                <a:cs typeface="Trebuchet MS"/>
              </a:rPr>
              <a:t>10 </a:t>
            </a:r>
            <a:r>
              <a:rPr lang="tr-TR" sz="2400" b="1" spc="20" dirty="0" err="1">
                <a:latin typeface="Trebuchet MS"/>
                <a:cs typeface="Trebuchet MS"/>
              </a:rPr>
              <a:t>Pcs</a:t>
            </a:r>
            <a:r>
              <a:rPr sz="2400" b="1" spc="140" dirty="0">
                <a:latin typeface="Trebuchet MS"/>
                <a:cs typeface="Trebuchet MS"/>
              </a:rPr>
              <a:t> </a:t>
            </a:r>
            <a:r>
              <a:rPr sz="2400" b="1" spc="160" dirty="0">
                <a:latin typeface="Trebuchet MS"/>
                <a:cs typeface="Trebuchet MS"/>
              </a:rPr>
              <a:t>hydraulic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sz="2400" b="1" spc="180" dirty="0">
                <a:latin typeface="Trebuchet MS"/>
                <a:cs typeface="Trebuchet MS"/>
              </a:rPr>
              <a:t>presses)</a:t>
            </a:r>
            <a:endParaRPr sz="2400" dirty="0">
              <a:latin typeface="Trebuchet MS"/>
              <a:cs typeface="Trebuchet MS"/>
            </a:endParaRPr>
          </a:p>
          <a:p>
            <a:pPr marL="1531620" marR="5080">
              <a:lnSpc>
                <a:spcPct val="114599"/>
              </a:lnSpc>
            </a:pPr>
            <a:r>
              <a:rPr sz="2400" b="1" spc="175" dirty="0">
                <a:latin typeface="Trebuchet MS"/>
                <a:cs typeface="Trebuchet MS"/>
              </a:rPr>
              <a:t>Pulley </a:t>
            </a:r>
            <a:r>
              <a:rPr sz="2400" b="1" spc="120" dirty="0">
                <a:latin typeface="Trebuchet MS"/>
                <a:cs typeface="Trebuchet MS"/>
              </a:rPr>
              <a:t>(Pully) </a:t>
            </a:r>
            <a:r>
              <a:rPr lang="tr-TR" sz="2400" b="1" spc="170" dirty="0">
                <a:latin typeface="Trebuchet MS"/>
                <a:cs typeface="Trebuchet MS"/>
              </a:rPr>
              <a:t>P</a:t>
            </a:r>
            <a:r>
              <a:rPr sz="2400" b="1" spc="170" dirty="0" err="1">
                <a:latin typeface="Trebuchet MS"/>
                <a:cs typeface="Trebuchet MS"/>
              </a:rPr>
              <a:t>roduction</a:t>
            </a:r>
            <a:r>
              <a:rPr sz="2400" b="1" spc="170" dirty="0">
                <a:latin typeface="Trebuchet MS"/>
                <a:cs typeface="Trebuchet MS"/>
              </a:rPr>
              <a:t> </a:t>
            </a:r>
            <a:r>
              <a:rPr lang="tr-TR" sz="2400" b="1" spc="114" dirty="0">
                <a:latin typeface="Trebuchet MS"/>
                <a:cs typeface="Trebuchet MS"/>
              </a:rPr>
              <a:t>L</a:t>
            </a:r>
            <a:r>
              <a:rPr sz="2400" b="1" spc="114" dirty="0" err="1">
                <a:latin typeface="Trebuchet MS"/>
                <a:cs typeface="Trebuchet MS"/>
              </a:rPr>
              <a:t>ine</a:t>
            </a:r>
            <a:r>
              <a:rPr sz="2400" b="1" spc="114" dirty="0">
                <a:latin typeface="Trebuchet MS"/>
                <a:cs typeface="Trebuchet MS"/>
              </a:rPr>
              <a:t> </a:t>
            </a:r>
            <a:r>
              <a:rPr sz="2400" b="1" spc="-20" dirty="0">
                <a:latin typeface="Trebuchet MS"/>
                <a:cs typeface="Trebuchet MS"/>
              </a:rPr>
              <a:t>(4 </a:t>
            </a:r>
            <a:r>
              <a:rPr sz="2400" b="1" spc="285" dirty="0">
                <a:latin typeface="Trebuchet MS"/>
                <a:cs typeface="Trebuchet MS"/>
              </a:rPr>
              <a:t>CNC </a:t>
            </a:r>
            <a:r>
              <a:rPr sz="2400" b="1" spc="155" dirty="0">
                <a:latin typeface="Trebuchet MS"/>
                <a:cs typeface="Trebuchet MS"/>
              </a:rPr>
              <a:t>Lathes) </a:t>
            </a:r>
            <a:r>
              <a:rPr sz="2400" b="1" spc="-710" dirty="0">
                <a:latin typeface="Trebuchet MS"/>
                <a:cs typeface="Trebuchet MS"/>
              </a:rPr>
              <a:t> </a:t>
            </a:r>
            <a:r>
              <a:rPr sz="2400" b="1" spc="190" dirty="0">
                <a:latin typeface="Trebuchet MS"/>
                <a:cs typeface="Trebuchet MS"/>
              </a:rPr>
              <a:t>Tooling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lang="tr-TR" sz="2400" b="1" spc="190" dirty="0">
                <a:latin typeface="Trebuchet MS"/>
                <a:cs typeface="Trebuchet MS"/>
              </a:rPr>
              <a:t>W</a:t>
            </a:r>
            <a:r>
              <a:rPr sz="2400" b="1" spc="190" dirty="0" err="1">
                <a:latin typeface="Trebuchet MS"/>
                <a:cs typeface="Trebuchet MS"/>
              </a:rPr>
              <a:t>orkshop</a:t>
            </a:r>
            <a:endParaRPr sz="2400" dirty="0">
              <a:latin typeface="Trebuchet MS"/>
              <a:cs typeface="Trebuchet MS"/>
            </a:endParaRPr>
          </a:p>
          <a:p>
            <a:pPr marL="1531620">
              <a:lnSpc>
                <a:spcPct val="100000"/>
              </a:lnSpc>
              <a:spcBef>
                <a:spcPts val="420"/>
              </a:spcBef>
            </a:pPr>
            <a:r>
              <a:rPr sz="2400" b="1" spc="145" dirty="0">
                <a:latin typeface="Trebuchet MS"/>
                <a:cs typeface="Trebuchet MS"/>
              </a:rPr>
              <a:t>Fully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lang="tr-TR" sz="2400" b="1" spc="200" dirty="0">
                <a:latin typeface="Trebuchet MS"/>
                <a:cs typeface="Trebuchet MS"/>
              </a:rPr>
              <a:t>A</a:t>
            </a:r>
            <a:r>
              <a:rPr sz="2400" b="1" spc="200" dirty="0" err="1">
                <a:latin typeface="Trebuchet MS"/>
                <a:cs typeface="Trebuchet MS"/>
              </a:rPr>
              <a:t>utomated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lang="tr-TR" sz="2400" b="1" spc="210" dirty="0">
                <a:latin typeface="Trebuchet MS"/>
                <a:cs typeface="Trebuchet MS"/>
              </a:rPr>
              <a:t>W</a:t>
            </a:r>
            <a:r>
              <a:rPr sz="2400" b="1" spc="210" dirty="0" err="1">
                <a:latin typeface="Trebuchet MS"/>
                <a:cs typeface="Trebuchet MS"/>
              </a:rPr>
              <a:t>elding</a:t>
            </a:r>
            <a:r>
              <a:rPr sz="2400" b="1" spc="125" dirty="0">
                <a:latin typeface="Trebuchet MS"/>
                <a:cs typeface="Trebuchet MS"/>
              </a:rPr>
              <a:t> </a:t>
            </a:r>
            <a:r>
              <a:rPr lang="tr-TR" sz="2400" b="1" spc="150" dirty="0">
                <a:latin typeface="Trebuchet MS"/>
                <a:cs typeface="Trebuchet MS"/>
              </a:rPr>
              <a:t>R</a:t>
            </a:r>
            <a:r>
              <a:rPr sz="2400" b="1" spc="150" dirty="0" err="1">
                <a:latin typeface="Trebuchet MS"/>
                <a:cs typeface="Trebuchet MS"/>
              </a:rPr>
              <a:t>obot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63451" y="7208977"/>
            <a:ext cx="95250" cy="9525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63451" y="7628077"/>
            <a:ext cx="95250" cy="9525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63451" y="8047177"/>
            <a:ext cx="95250" cy="9525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484429" y="5966526"/>
            <a:ext cx="7065645" cy="2278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380" dirty="0">
                <a:solidFill>
                  <a:srgbClr val="115D66"/>
                </a:solidFill>
                <a:latin typeface="Trebuchet MS"/>
                <a:cs typeface="Trebuchet MS"/>
              </a:rPr>
              <a:t>Planned</a:t>
            </a:r>
            <a:r>
              <a:rPr sz="4700" b="1" spc="26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350" dirty="0">
                <a:solidFill>
                  <a:srgbClr val="115D66"/>
                </a:solidFill>
                <a:latin typeface="Trebuchet MS"/>
                <a:cs typeface="Trebuchet MS"/>
              </a:rPr>
              <a:t>investments</a:t>
            </a:r>
            <a:r>
              <a:rPr sz="4700" b="1" spc="26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700" b="1" spc="-565" dirty="0">
                <a:solidFill>
                  <a:srgbClr val="115D66"/>
                </a:solidFill>
                <a:latin typeface="Trebuchet MS"/>
                <a:cs typeface="Trebuchet MS"/>
              </a:rPr>
              <a:t>:</a:t>
            </a:r>
            <a:endParaRPr sz="4700" dirty="0">
              <a:latin typeface="Trebuchet MS"/>
              <a:cs typeface="Trebuchet MS"/>
            </a:endParaRPr>
          </a:p>
          <a:p>
            <a:pPr marL="1239520">
              <a:lnSpc>
                <a:spcPct val="100000"/>
              </a:lnSpc>
              <a:spcBef>
                <a:spcPts val="2765"/>
              </a:spcBef>
            </a:pPr>
            <a:r>
              <a:rPr sz="2400" b="1" spc="185" dirty="0">
                <a:latin typeface="Trebuchet MS"/>
                <a:cs typeface="Trebuchet MS"/>
              </a:rPr>
              <a:t>Spectrometer</a:t>
            </a:r>
            <a:endParaRPr sz="2400" dirty="0">
              <a:latin typeface="Trebuchet MS"/>
              <a:cs typeface="Trebuchet MS"/>
            </a:endParaRPr>
          </a:p>
          <a:p>
            <a:pPr marL="1239520" marR="630555">
              <a:lnSpc>
                <a:spcPct val="114599"/>
              </a:lnSpc>
            </a:pPr>
            <a:r>
              <a:rPr sz="2400" b="1" spc="195" dirty="0">
                <a:latin typeface="Trebuchet MS"/>
                <a:cs typeface="Trebuchet MS"/>
              </a:rPr>
              <a:t>Automated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sz="2400" b="1" spc="155" dirty="0">
                <a:latin typeface="Trebuchet MS"/>
                <a:cs typeface="Trebuchet MS"/>
              </a:rPr>
              <a:t>Parts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sz="2400" b="1" spc="225" dirty="0">
                <a:latin typeface="Trebuchet MS"/>
                <a:cs typeface="Trebuchet MS"/>
              </a:rPr>
              <a:t>Assembly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sz="2400" b="1" spc="120" dirty="0">
                <a:latin typeface="Trebuchet MS"/>
                <a:cs typeface="Trebuchet MS"/>
              </a:rPr>
              <a:t>Line </a:t>
            </a:r>
            <a:r>
              <a:rPr sz="2400" b="1" spc="-705" dirty="0">
                <a:latin typeface="Trebuchet MS"/>
                <a:cs typeface="Trebuchet MS"/>
              </a:rPr>
              <a:t> </a:t>
            </a:r>
            <a:r>
              <a:rPr sz="2400" b="1" spc="120" dirty="0">
                <a:latin typeface="Trebuchet MS"/>
                <a:cs typeface="Trebuchet MS"/>
              </a:rPr>
              <a:t>3D</a:t>
            </a:r>
            <a:r>
              <a:rPr sz="2400" b="1" spc="135" dirty="0">
                <a:latin typeface="Trebuchet MS"/>
                <a:cs typeface="Trebuchet MS"/>
              </a:rPr>
              <a:t> </a:t>
            </a:r>
            <a:r>
              <a:rPr sz="2400" b="1" spc="95" dirty="0">
                <a:latin typeface="Trebuchet MS"/>
                <a:cs typeface="Trebuchet MS"/>
              </a:rPr>
              <a:t>Printer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78624" y="5472211"/>
            <a:ext cx="4981575" cy="4112895"/>
          </a:xfrm>
          <a:custGeom>
            <a:avLst/>
            <a:gdLst/>
            <a:ahLst/>
            <a:cxnLst/>
            <a:rect l="l" t="t" r="r" b="b"/>
            <a:pathLst>
              <a:path w="4981575" h="4112895">
                <a:moveTo>
                  <a:pt x="3220471" y="4112500"/>
                </a:moveTo>
                <a:lnTo>
                  <a:pt x="3220471" y="3233058"/>
                </a:lnTo>
                <a:lnTo>
                  <a:pt x="3172086" y="3232473"/>
                </a:lnTo>
                <a:lnTo>
                  <a:pt x="3123872" y="3231180"/>
                </a:lnTo>
                <a:lnTo>
                  <a:pt x="3075833" y="3229184"/>
                </a:lnTo>
                <a:lnTo>
                  <a:pt x="3027975" y="3226489"/>
                </a:lnTo>
                <a:lnTo>
                  <a:pt x="2980302" y="3223101"/>
                </a:lnTo>
                <a:lnTo>
                  <a:pt x="2932820" y="3219025"/>
                </a:lnTo>
                <a:lnTo>
                  <a:pt x="2885533" y="3214265"/>
                </a:lnTo>
                <a:lnTo>
                  <a:pt x="2838447" y="3208827"/>
                </a:lnTo>
                <a:lnTo>
                  <a:pt x="2791567" y="3202715"/>
                </a:lnTo>
                <a:lnTo>
                  <a:pt x="2744897" y="3195935"/>
                </a:lnTo>
                <a:lnTo>
                  <a:pt x="2698443" y="3188492"/>
                </a:lnTo>
                <a:lnTo>
                  <a:pt x="2652209" y="3180390"/>
                </a:lnTo>
                <a:lnTo>
                  <a:pt x="2606201" y="3171635"/>
                </a:lnTo>
                <a:lnTo>
                  <a:pt x="2560423" y="3162231"/>
                </a:lnTo>
                <a:lnTo>
                  <a:pt x="2514881" y="3152184"/>
                </a:lnTo>
                <a:lnTo>
                  <a:pt x="2469580" y="3141499"/>
                </a:lnTo>
                <a:lnTo>
                  <a:pt x="2424524" y="3130180"/>
                </a:lnTo>
                <a:lnTo>
                  <a:pt x="2379719" y="3118233"/>
                </a:lnTo>
                <a:lnTo>
                  <a:pt x="2335169" y="3105662"/>
                </a:lnTo>
                <a:lnTo>
                  <a:pt x="2290880" y="3092473"/>
                </a:lnTo>
                <a:lnTo>
                  <a:pt x="2246857" y="3078671"/>
                </a:lnTo>
                <a:lnTo>
                  <a:pt x="2203104" y="3064260"/>
                </a:lnTo>
                <a:lnTo>
                  <a:pt x="2159627" y="3049245"/>
                </a:lnTo>
                <a:lnTo>
                  <a:pt x="2116430" y="3033632"/>
                </a:lnTo>
                <a:lnTo>
                  <a:pt x="2073519" y="3017426"/>
                </a:lnTo>
                <a:lnTo>
                  <a:pt x="2030898" y="3000631"/>
                </a:lnTo>
                <a:lnTo>
                  <a:pt x="1988573" y="2983253"/>
                </a:lnTo>
                <a:lnTo>
                  <a:pt x="1946549" y="2965296"/>
                </a:lnTo>
                <a:lnTo>
                  <a:pt x="1904830" y="2946765"/>
                </a:lnTo>
                <a:lnTo>
                  <a:pt x="1863422" y="2927667"/>
                </a:lnTo>
                <a:lnTo>
                  <a:pt x="1822330" y="2908004"/>
                </a:lnTo>
                <a:lnTo>
                  <a:pt x="1781558" y="2887783"/>
                </a:lnTo>
                <a:lnTo>
                  <a:pt x="1741112" y="2867009"/>
                </a:lnTo>
                <a:lnTo>
                  <a:pt x="1700996" y="2845686"/>
                </a:lnTo>
                <a:lnTo>
                  <a:pt x="1661216" y="2823819"/>
                </a:lnTo>
                <a:lnTo>
                  <a:pt x="1621776" y="2801414"/>
                </a:lnTo>
                <a:lnTo>
                  <a:pt x="1582682" y="2778475"/>
                </a:lnTo>
                <a:lnTo>
                  <a:pt x="1543939" y="2755008"/>
                </a:lnTo>
                <a:lnTo>
                  <a:pt x="1505551" y="2731017"/>
                </a:lnTo>
                <a:lnTo>
                  <a:pt x="1467524" y="2706508"/>
                </a:lnTo>
                <a:lnTo>
                  <a:pt x="1429863" y="2681485"/>
                </a:lnTo>
                <a:lnTo>
                  <a:pt x="1392572" y="2655953"/>
                </a:lnTo>
                <a:lnTo>
                  <a:pt x="1355657" y="2629918"/>
                </a:lnTo>
                <a:lnTo>
                  <a:pt x="1319122" y="2603384"/>
                </a:lnTo>
                <a:lnTo>
                  <a:pt x="1282973" y="2576357"/>
                </a:lnTo>
                <a:lnTo>
                  <a:pt x="1247215" y="2548841"/>
                </a:lnTo>
                <a:lnTo>
                  <a:pt x="1211852" y="2520841"/>
                </a:lnTo>
                <a:lnTo>
                  <a:pt x="1176890" y="2492363"/>
                </a:lnTo>
                <a:lnTo>
                  <a:pt x="1142333" y="2463411"/>
                </a:lnTo>
                <a:lnTo>
                  <a:pt x="1108187" y="2433991"/>
                </a:lnTo>
                <a:lnTo>
                  <a:pt x="1074457" y="2404107"/>
                </a:lnTo>
                <a:lnTo>
                  <a:pt x="1041147" y="2373764"/>
                </a:lnTo>
                <a:lnTo>
                  <a:pt x="1008263" y="2342967"/>
                </a:lnTo>
                <a:lnTo>
                  <a:pt x="975809" y="2311722"/>
                </a:lnTo>
                <a:lnTo>
                  <a:pt x="943792" y="2280034"/>
                </a:lnTo>
                <a:lnTo>
                  <a:pt x="912214" y="2247906"/>
                </a:lnTo>
                <a:lnTo>
                  <a:pt x="881083" y="2215345"/>
                </a:lnTo>
                <a:lnTo>
                  <a:pt x="850402" y="2182355"/>
                </a:lnTo>
                <a:lnTo>
                  <a:pt x="820177" y="2148941"/>
                </a:lnTo>
                <a:lnTo>
                  <a:pt x="790412" y="2115109"/>
                </a:lnTo>
                <a:lnTo>
                  <a:pt x="761113" y="2080863"/>
                </a:lnTo>
                <a:lnTo>
                  <a:pt x="732284" y="2046208"/>
                </a:lnTo>
                <a:lnTo>
                  <a:pt x="703931" y="2011150"/>
                </a:lnTo>
                <a:lnTo>
                  <a:pt x="676059" y="1975693"/>
                </a:lnTo>
                <a:lnTo>
                  <a:pt x="648673" y="1939842"/>
                </a:lnTo>
                <a:lnTo>
                  <a:pt x="621777" y="1903602"/>
                </a:lnTo>
                <a:lnTo>
                  <a:pt x="595376" y="1866979"/>
                </a:lnTo>
                <a:lnTo>
                  <a:pt x="569477" y="1829977"/>
                </a:lnTo>
                <a:lnTo>
                  <a:pt x="544083" y="1792601"/>
                </a:lnTo>
                <a:lnTo>
                  <a:pt x="519199" y="1754856"/>
                </a:lnTo>
                <a:lnTo>
                  <a:pt x="494832" y="1716748"/>
                </a:lnTo>
                <a:lnTo>
                  <a:pt x="470985" y="1678280"/>
                </a:lnTo>
                <a:lnTo>
                  <a:pt x="447663" y="1639459"/>
                </a:lnTo>
                <a:lnTo>
                  <a:pt x="424872" y="1600289"/>
                </a:lnTo>
                <a:lnTo>
                  <a:pt x="402617" y="1560776"/>
                </a:lnTo>
                <a:lnTo>
                  <a:pt x="380903" y="1520923"/>
                </a:lnTo>
                <a:lnTo>
                  <a:pt x="359734" y="1480737"/>
                </a:lnTo>
                <a:lnTo>
                  <a:pt x="339116" y="1440222"/>
                </a:lnTo>
                <a:lnTo>
                  <a:pt x="319053" y="1399383"/>
                </a:lnTo>
                <a:lnTo>
                  <a:pt x="299551" y="1358225"/>
                </a:lnTo>
                <a:lnTo>
                  <a:pt x="280615" y="1316753"/>
                </a:lnTo>
                <a:lnTo>
                  <a:pt x="262249" y="1274973"/>
                </a:lnTo>
                <a:lnTo>
                  <a:pt x="244459" y="1232889"/>
                </a:lnTo>
                <a:lnTo>
                  <a:pt x="227250" y="1190505"/>
                </a:lnTo>
                <a:lnTo>
                  <a:pt x="210626" y="1147828"/>
                </a:lnTo>
                <a:lnTo>
                  <a:pt x="194593" y="1104862"/>
                </a:lnTo>
                <a:lnTo>
                  <a:pt x="179156" y="1061612"/>
                </a:lnTo>
                <a:lnTo>
                  <a:pt x="164319" y="1018084"/>
                </a:lnTo>
                <a:lnTo>
                  <a:pt x="150088" y="974281"/>
                </a:lnTo>
                <a:lnTo>
                  <a:pt x="136468" y="930210"/>
                </a:lnTo>
                <a:lnTo>
                  <a:pt x="123463" y="885874"/>
                </a:lnTo>
                <a:lnTo>
                  <a:pt x="111079" y="841280"/>
                </a:lnTo>
                <a:lnTo>
                  <a:pt x="99320" y="796432"/>
                </a:lnTo>
                <a:lnTo>
                  <a:pt x="88193" y="751334"/>
                </a:lnTo>
                <a:lnTo>
                  <a:pt x="77700" y="705993"/>
                </a:lnTo>
                <a:lnTo>
                  <a:pt x="67849" y="660413"/>
                </a:lnTo>
                <a:lnTo>
                  <a:pt x="58643" y="614599"/>
                </a:lnTo>
                <a:lnTo>
                  <a:pt x="50088" y="568556"/>
                </a:lnTo>
                <a:lnTo>
                  <a:pt x="42189" y="522289"/>
                </a:lnTo>
                <a:lnTo>
                  <a:pt x="34950" y="475803"/>
                </a:lnTo>
                <a:lnTo>
                  <a:pt x="28377" y="429103"/>
                </a:lnTo>
                <a:lnTo>
                  <a:pt x="22475" y="382195"/>
                </a:lnTo>
                <a:lnTo>
                  <a:pt x="17248" y="335082"/>
                </a:lnTo>
                <a:lnTo>
                  <a:pt x="12702" y="287770"/>
                </a:lnTo>
                <a:lnTo>
                  <a:pt x="8841" y="240264"/>
                </a:lnTo>
                <a:lnTo>
                  <a:pt x="5672" y="192569"/>
                </a:lnTo>
                <a:lnTo>
                  <a:pt x="3198" y="144690"/>
                </a:lnTo>
                <a:lnTo>
                  <a:pt x="1424" y="96632"/>
                </a:lnTo>
                <a:lnTo>
                  <a:pt x="357" y="48400"/>
                </a:lnTo>
                <a:lnTo>
                  <a:pt x="0" y="0"/>
                </a:lnTo>
                <a:lnTo>
                  <a:pt x="727270" y="0"/>
                </a:lnTo>
                <a:lnTo>
                  <a:pt x="727733" y="48493"/>
                </a:lnTo>
                <a:lnTo>
                  <a:pt x="729114" y="96765"/>
                </a:lnTo>
                <a:lnTo>
                  <a:pt x="731407" y="144808"/>
                </a:lnTo>
                <a:lnTo>
                  <a:pt x="734602" y="192613"/>
                </a:lnTo>
                <a:lnTo>
                  <a:pt x="738691" y="240172"/>
                </a:lnTo>
                <a:lnTo>
                  <a:pt x="743666" y="287476"/>
                </a:lnTo>
                <a:lnTo>
                  <a:pt x="749519" y="334518"/>
                </a:lnTo>
                <a:lnTo>
                  <a:pt x="756240" y="381289"/>
                </a:lnTo>
                <a:lnTo>
                  <a:pt x="763822" y="427779"/>
                </a:lnTo>
                <a:lnTo>
                  <a:pt x="772256" y="473982"/>
                </a:lnTo>
                <a:lnTo>
                  <a:pt x="781534" y="519889"/>
                </a:lnTo>
                <a:lnTo>
                  <a:pt x="791647" y="565490"/>
                </a:lnTo>
                <a:lnTo>
                  <a:pt x="802588" y="610779"/>
                </a:lnTo>
                <a:lnTo>
                  <a:pt x="814347" y="655746"/>
                </a:lnTo>
                <a:lnTo>
                  <a:pt x="826916" y="700384"/>
                </a:lnTo>
                <a:lnTo>
                  <a:pt x="840288" y="744683"/>
                </a:lnTo>
                <a:lnTo>
                  <a:pt x="854453" y="788636"/>
                </a:lnTo>
                <a:lnTo>
                  <a:pt x="869403" y="832234"/>
                </a:lnTo>
                <a:lnTo>
                  <a:pt x="885130" y="875468"/>
                </a:lnTo>
                <a:lnTo>
                  <a:pt x="901625" y="918331"/>
                </a:lnTo>
                <a:lnTo>
                  <a:pt x="918880" y="960814"/>
                </a:lnTo>
                <a:lnTo>
                  <a:pt x="936887" y="1002909"/>
                </a:lnTo>
                <a:lnTo>
                  <a:pt x="955637" y="1044606"/>
                </a:lnTo>
                <a:lnTo>
                  <a:pt x="975122" y="1085899"/>
                </a:lnTo>
                <a:lnTo>
                  <a:pt x="995333" y="1126778"/>
                </a:lnTo>
                <a:lnTo>
                  <a:pt x="1016263" y="1167235"/>
                </a:lnTo>
                <a:lnTo>
                  <a:pt x="1037902" y="1207262"/>
                </a:lnTo>
                <a:lnTo>
                  <a:pt x="1060243" y="1246851"/>
                </a:lnTo>
                <a:lnTo>
                  <a:pt x="1083277" y="1285992"/>
                </a:lnTo>
                <a:lnTo>
                  <a:pt x="1106995" y="1324678"/>
                </a:lnTo>
                <a:lnTo>
                  <a:pt x="1131389" y="1362901"/>
                </a:lnTo>
                <a:lnTo>
                  <a:pt x="1156451" y="1400651"/>
                </a:lnTo>
                <a:lnTo>
                  <a:pt x="1182173" y="1437921"/>
                </a:lnTo>
                <a:lnTo>
                  <a:pt x="1208545" y="1474702"/>
                </a:lnTo>
                <a:lnTo>
                  <a:pt x="1235561" y="1510986"/>
                </a:lnTo>
                <a:lnTo>
                  <a:pt x="1263210" y="1546764"/>
                </a:lnTo>
                <a:lnTo>
                  <a:pt x="1291486" y="1582029"/>
                </a:lnTo>
                <a:lnTo>
                  <a:pt x="1320379" y="1616771"/>
                </a:lnTo>
                <a:lnTo>
                  <a:pt x="1349881" y="1650982"/>
                </a:lnTo>
                <a:lnTo>
                  <a:pt x="1379984" y="1684655"/>
                </a:lnTo>
                <a:lnTo>
                  <a:pt x="1410679" y="1717780"/>
                </a:lnTo>
                <a:lnTo>
                  <a:pt x="1441958" y="1750349"/>
                </a:lnTo>
                <a:lnTo>
                  <a:pt x="1473813" y="1782354"/>
                </a:lnTo>
                <a:lnTo>
                  <a:pt x="1506235" y="1813787"/>
                </a:lnTo>
                <a:lnTo>
                  <a:pt x="1539216" y="1844639"/>
                </a:lnTo>
                <a:lnTo>
                  <a:pt x="1572747" y="1874901"/>
                </a:lnTo>
                <a:lnTo>
                  <a:pt x="1606820" y="1904566"/>
                </a:lnTo>
                <a:lnTo>
                  <a:pt x="1641427" y="1933625"/>
                </a:lnTo>
                <a:lnTo>
                  <a:pt x="1676560" y="1962070"/>
                </a:lnTo>
                <a:lnTo>
                  <a:pt x="1712209" y="1989892"/>
                </a:lnTo>
                <a:lnTo>
                  <a:pt x="1748367" y="2017083"/>
                </a:lnTo>
                <a:lnTo>
                  <a:pt x="1785025" y="2043634"/>
                </a:lnTo>
                <a:lnTo>
                  <a:pt x="1822175" y="2069538"/>
                </a:lnTo>
                <a:lnTo>
                  <a:pt x="1859808" y="2094785"/>
                </a:lnTo>
                <a:lnTo>
                  <a:pt x="1897916" y="2119368"/>
                </a:lnTo>
                <a:lnTo>
                  <a:pt x="1936491" y="2143278"/>
                </a:lnTo>
                <a:lnTo>
                  <a:pt x="1975524" y="2166507"/>
                </a:lnTo>
                <a:lnTo>
                  <a:pt x="2015007" y="2189046"/>
                </a:lnTo>
                <a:lnTo>
                  <a:pt x="2054932" y="2210887"/>
                </a:lnTo>
                <a:lnTo>
                  <a:pt x="2095289" y="2232022"/>
                </a:lnTo>
                <a:lnTo>
                  <a:pt x="2136072" y="2252442"/>
                </a:lnTo>
                <a:lnTo>
                  <a:pt x="2177270" y="2272138"/>
                </a:lnTo>
                <a:lnTo>
                  <a:pt x="2218877" y="2291104"/>
                </a:lnTo>
                <a:lnTo>
                  <a:pt x="2260883" y="2309329"/>
                </a:lnTo>
                <a:lnTo>
                  <a:pt x="2303281" y="2326806"/>
                </a:lnTo>
                <a:lnTo>
                  <a:pt x="2346061" y="2343527"/>
                </a:lnTo>
                <a:lnTo>
                  <a:pt x="2389216" y="2359482"/>
                </a:lnTo>
                <a:lnTo>
                  <a:pt x="2432736" y="2374665"/>
                </a:lnTo>
                <a:lnTo>
                  <a:pt x="2476615" y="2389065"/>
                </a:lnTo>
                <a:lnTo>
                  <a:pt x="2520842" y="2402675"/>
                </a:lnTo>
                <a:lnTo>
                  <a:pt x="2565411" y="2415487"/>
                </a:lnTo>
                <a:lnTo>
                  <a:pt x="2610312" y="2427493"/>
                </a:lnTo>
                <a:lnTo>
                  <a:pt x="2655537" y="2438683"/>
                </a:lnTo>
                <a:lnTo>
                  <a:pt x="2701078" y="2449049"/>
                </a:lnTo>
                <a:lnTo>
                  <a:pt x="2746926" y="2458584"/>
                </a:lnTo>
                <a:lnTo>
                  <a:pt x="2793074" y="2467278"/>
                </a:lnTo>
                <a:lnTo>
                  <a:pt x="2839512" y="2475123"/>
                </a:lnTo>
                <a:lnTo>
                  <a:pt x="2886232" y="2482112"/>
                </a:lnTo>
                <a:lnTo>
                  <a:pt x="2933226" y="2488235"/>
                </a:lnTo>
                <a:lnTo>
                  <a:pt x="2980485" y="2493485"/>
                </a:lnTo>
                <a:lnTo>
                  <a:pt x="3028002" y="2497852"/>
                </a:lnTo>
                <a:lnTo>
                  <a:pt x="3075767" y="2501329"/>
                </a:lnTo>
                <a:lnTo>
                  <a:pt x="3123773" y="2503906"/>
                </a:lnTo>
                <a:lnTo>
                  <a:pt x="3172010" y="2505577"/>
                </a:lnTo>
                <a:lnTo>
                  <a:pt x="3220471" y="2506332"/>
                </a:lnTo>
                <a:lnTo>
                  <a:pt x="3220471" y="1660895"/>
                </a:lnTo>
                <a:lnTo>
                  <a:pt x="4981579" y="2886672"/>
                </a:lnTo>
                <a:lnTo>
                  <a:pt x="3220471" y="4112500"/>
                </a:lnTo>
                <a:close/>
              </a:path>
            </a:pathLst>
          </a:custGeom>
          <a:solidFill>
            <a:srgbClr val="115D66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65783B3B-B2D6-49F0-AC10-89038063A6DE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290" y="300377"/>
            <a:ext cx="2238374" cy="714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75492" y="0"/>
            <a:ext cx="1714500" cy="1714500"/>
            <a:chOff x="16575492" y="0"/>
            <a:chExt cx="1714500" cy="1714500"/>
          </a:xfrm>
        </p:grpSpPr>
        <p:sp>
          <p:nvSpPr>
            <p:cNvPr id="4" name="object 4"/>
            <p:cNvSpPr/>
            <p:nvPr/>
          </p:nvSpPr>
          <p:spPr>
            <a:xfrm>
              <a:off x="16575492" y="0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0" y="0"/>
                  </a:moveTo>
                  <a:lnTo>
                    <a:pt x="569429" y="0"/>
                  </a:lnTo>
                  <a:lnTo>
                    <a:pt x="1714406" y="1147870"/>
                  </a:lnTo>
                  <a:lnTo>
                    <a:pt x="1714406" y="1710290"/>
                  </a:lnTo>
                  <a:lnTo>
                    <a:pt x="1710206" y="1714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44921" y="0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80">
                  <a:moveTo>
                    <a:pt x="0" y="0"/>
                  </a:moveTo>
                  <a:lnTo>
                    <a:pt x="569416" y="0"/>
                  </a:lnTo>
                  <a:lnTo>
                    <a:pt x="1144976" y="577012"/>
                  </a:lnTo>
                  <a:lnTo>
                    <a:pt x="1144976" y="1147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714338" y="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4" h="577215">
                  <a:moveTo>
                    <a:pt x="0" y="0"/>
                  </a:moveTo>
                  <a:lnTo>
                    <a:pt x="569400" y="0"/>
                  </a:lnTo>
                  <a:lnTo>
                    <a:pt x="575559" y="6175"/>
                  </a:lnTo>
                  <a:lnTo>
                    <a:pt x="575559" y="577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445D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7738" y="231243"/>
              <a:ext cx="1247774" cy="12477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-2041" y="8572361"/>
            <a:ext cx="1714500" cy="1714500"/>
            <a:chOff x="-2041" y="8572361"/>
            <a:chExt cx="1714500" cy="1714500"/>
          </a:xfrm>
        </p:grpSpPr>
        <p:sp>
          <p:nvSpPr>
            <p:cNvPr id="9" name="object 9"/>
            <p:cNvSpPr/>
            <p:nvPr/>
          </p:nvSpPr>
          <p:spPr>
            <a:xfrm>
              <a:off x="-2041" y="8572361"/>
              <a:ext cx="1714500" cy="1714500"/>
            </a:xfrm>
            <a:custGeom>
              <a:avLst/>
              <a:gdLst/>
              <a:ahLst/>
              <a:cxnLst/>
              <a:rect l="l" t="t" r="r" b="b"/>
              <a:pathLst>
                <a:path w="1714500" h="1714500">
                  <a:moveTo>
                    <a:pt x="1714406" y="1714501"/>
                  </a:moveTo>
                  <a:lnTo>
                    <a:pt x="1144976" y="1714501"/>
                  </a:lnTo>
                  <a:lnTo>
                    <a:pt x="0" y="566630"/>
                  </a:lnTo>
                  <a:lnTo>
                    <a:pt x="0" y="4210"/>
                  </a:lnTo>
                  <a:lnTo>
                    <a:pt x="4199" y="0"/>
                  </a:lnTo>
                  <a:lnTo>
                    <a:pt x="1714406" y="1714501"/>
                  </a:lnTo>
                  <a:close/>
                </a:path>
              </a:pathLst>
            </a:custGeom>
            <a:solidFill>
              <a:srgbClr val="B38B45">
                <a:alpha val="2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-2041" y="9138992"/>
              <a:ext cx="1145540" cy="1148080"/>
            </a:xfrm>
            <a:custGeom>
              <a:avLst/>
              <a:gdLst/>
              <a:ahLst/>
              <a:cxnLst/>
              <a:rect l="l" t="t" r="r" b="b"/>
              <a:pathLst>
                <a:path w="1145540" h="1148079">
                  <a:moveTo>
                    <a:pt x="1144976" y="1147870"/>
                  </a:moveTo>
                  <a:lnTo>
                    <a:pt x="575559" y="1147870"/>
                  </a:lnTo>
                  <a:lnTo>
                    <a:pt x="0" y="570858"/>
                  </a:lnTo>
                  <a:lnTo>
                    <a:pt x="0" y="0"/>
                  </a:lnTo>
                  <a:lnTo>
                    <a:pt x="1144976" y="1147870"/>
                  </a:lnTo>
                  <a:close/>
                </a:path>
              </a:pathLst>
            </a:custGeom>
            <a:solidFill>
              <a:srgbClr val="B38B45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-2041" y="9709850"/>
              <a:ext cx="575945" cy="577215"/>
            </a:xfrm>
            <a:custGeom>
              <a:avLst/>
              <a:gdLst/>
              <a:ahLst/>
              <a:cxnLst/>
              <a:rect l="l" t="t" r="r" b="b"/>
              <a:pathLst>
                <a:path w="575945" h="577215">
                  <a:moveTo>
                    <a:pt x="575559" y="577012"/>
                  </a:moveTo>
                  <a:lnTo>
                    <a:pt x="6159" y="577012"/>
                  </a:lnTo>
                  <a:lnTo>
                    <a:pt x="0" y="570837"/>
                  </a:lnTo>
                  <a:lnTo>
                    <a:pt x="0" y="0"/>
                  </a:lnTo>
                  <a:lnTo>
                    <a:pt x="575559" y="577012"/>
                  </a:lnTo>
                  <a:close/>
                </a:path>
              </a:pathLst>
            </a:custGeom>
            <a:solidFill>
              <a:srgbClr val="B38B4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86127" y="2270637"/>
            <a:ext cx="4190999" cy="6305546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033319" y="607995"/>
            <a:ext cx="884301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05" dirty="0"/>
              <a:t>PRODUCTION</a:t>
            </a:r>
            <a:r>
              <a:rPr spc="-430" dirty="0"/>
              <a:t> </a:t>
            </a:r>
            <a:r>
              <a:rPr spc="235" dirty="0"/>
              <a:t>CAPACITY</a:t>
            </a: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2246" y="2695087"/>
            <a:ext cx="99735" cy="9973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2246" y="3133924"/>
            <a:ext cx="99735" cy="9973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408752" y="2169567"/>
            <a:ext cx="4685665" cy="1572895"/>
          </a:xfrm>
          <a:prstGeom prst="rect">
            <a:avLst/>
          </a:prstGeom>
          <a:ln w="10658">
            <a:solidFill>
              <a:srgbClr val="115D66"/>
            </a:solidFill>
          </a:ln>
        </p:spPr>
        <p:txBody>
          <a:bodyPr vert="horz" wrap="square" lIns="0" tIns="299720" rIns="0" bIns="0" rtlCol="0">
            <a:spAutoFit/>
          </a:bodyPr>
          <a:lstStyle/>
          <a:p>
            <a:pPr marL="446405" marR="104139">
              <a:lnSpc>
                <a:spcPct val="115199"/>
              </a:lnSpc>
              <a:spcBef>
                <a:spcPts val="2360"/>
              </a:spcBef>
            </a:pPr>
            <a:r>
              <a:rPr sz="2500" b="1" spc="195" dirty="0">
                <a:solidFill>
                  <a:srgbClr val="B38B45"/>
                </a:solidFill>
                <a:latin typeface="Trebuchet MS"/>
                <a:cs typeface="Trebuchet MS"/>
              </a:rPr>
              <a:t>TOTAL</a:t>
            </a:r>
            <a:r>
              <a:rPr sz="2500" b="1" spc="13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220" dirty="0">
                <a:solidFill>
                  <a:srgbClr val="B38B45"/>
                </a:solidFill>
                <a:latin typeface="Trebuchet MS"/>
                <a:cs typeface="Trebuchet MS"/>
              </a:rPr>
              <a:t>AREA</a:t>
            </a:r>
            <a:r>
              <a:rPr sz="2500" b="1" spc="13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-300" dirty="0">
                <a:solidFill>
                  <a:srgbClr val="B38B45"/>
                </a:solidFill>
                <a:latin typeface="Trebuchet MS"/>
                <a:cs typeface="Trebuchet MS"/>
              </a:rPr>
              <a:t>:</a:t>
            </a:r>
            <a:r>
              <a:rPr sz="2500" b="1" spc="13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80" dirty="0">
                <a:solidFill>
                  <a:srgbClr val="B38B45"/>
                </a:solidFill>
                <a:latin typeface="Trebuchet MS"/>
                <a:cs typeface="Trebuchet MS"/>
              </a:rPr>
              <a:t>10.000</a:t>
            </a:r>
            <a:r>
              <a:rPr sz="2500" b="1" spc="13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204" dirty="0">
                <a:solidFill>
                  <a:srgbClr val="B38B45"/>
                </a:solidFill>
                <a:latin typeface="Trebuchet MS"/>
                <a:cs typeface="Trebuchet MS"/>
              </a:rPr>
              <a:t>M2 </a:t>
            </a:r>
            <a:r>
              <a:rPr sz="2500" b="1" spc="-74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270" dirty="0">
                <a:solidFill>
                  <a:srgbClr val="B38B45"/>
                </a:solidFill>
                <a:latin typeface="Trebuchet MS"/>
                <a:cs typeface="Trebuchet MS"/>
              </a:rPr>
              <a:t>CLOSE</a:t>
            </a:r>
            <a:r>
              <a:rPr sz="2500" b="1" spc="14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220" dirty="0">
                <a:solidFill>
                  <a:srgbClr val="B38B45"/>
                </a:solidFill>
                <a:latin typeface="Trebuchet MS"/>
                <a:cs typeface="Trebuchet MS"/>
              </a:rPr>
              <a:t>AREA</a:t>
            </a:r>
            <a:r>
              <a:rPr sz="2500" b="1" spc="14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-300" dirty="0">
                <a:solidFill>
                  <a:srgbClr val="B38B45"/>
                </a:solidFill>
                <a:latin typeface="Trebuchet MS"/>
                <a:cs typeface="Trebuchet MS"/>
              </a:rPr>
              <a:t>:</a:t>
            </a:r>
            <a:r>
              <a:rPr sz="2500" b="1" spc="145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15" dirty="0">
                <a:solidFill>
                  <a:srgbClr val="B38B45"/>
                </a:solidFill>
                <a:latin typeface="Trebuchet MS"/>
                <a:cs typeface="Trebuchet MS"/>
              </a:rPr>
              <a:t>8.355</a:t>
            </a:r>
            <a:r>
              <a:rPr sz="2500" b="1" spc="140" dirty="0">
                <a:solidFill>
                  <a:srgbClr val="B38B45"/>
                </a:solidFill>
                <a:latin typeface="Trebuchet MS"/>
                <a:cs typeface="Trebuchet MS"/>
              </a:rPr>
              <a:t> </a:t>
            </a:r>
            <a:r>
              <a:rPr sz="2500" b="1" spc="204" dirty="0">
                <a:solidFill>
                  <a:srgbClr val="B38B45"/>
                </a:solidFill>
                <a:latin typeface="Trebuchet MS"/>
                <a:cs typeface="Trebuchet MS"/>
              </a:rPr>
              <a:t>M2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52687" y="5373187"/>
            <a:ext cx="9697720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b="1" spc="270" dirty="0">
                <a:solidFill>
                  <a:srgbClr val="115D66"/>
                </a:solidFill>
                <a:latin typeface="Trebuchet MS"/>
                <a:cs typeface="Trebuchet MS"/>
              </a:rPr>
              <a:t>Fully</a:t>
            </a:r>
            <a:r>
              <a:rPr sz="4250" b="1" spc="225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50" b="1" spc="365" dirty="0">
                <a:solidFill>
                  <a:srgbClr val="115D66"/>
                </a:solidFill>
                <a:latin typeface="Trebuchet MS"/>
                <a:cs typeface="Trebuchet MS"/>
              </a:rPr>
              <a:t>automated</a:t>
            </a:r>
            <a:r>
              <a:rPr sz="4250" b="1" spc="229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50" b="1" spc="385" dirty="0">
                <a:solidFill>
                  <a:srgbClr val="115D66"/>
                </a:solidFill>
                <a:latin typeface="Trebuchet MS"/>
                <a:cs typeface="Trebuchet MS"/>
              </a:rPr>
              <a:t>welding</a:t>
            </a:r>
            <a:r>
              <a:rPr sz="4250" b="1" spc="229" dirty="0">
                <a:solidFill>
                  <a:srgbClr val="115D66"/>
                </a:solidFill>
                <a:latin typeface="Trebuchet MS"/>
                <a:cs typeface="Trebuchet MS"/>
              </a:rPr>
              <a:t> </a:t>
            </a:r>
            <a:r>
              <a:rPr sz="4250" b="1" spc="380" dirty="0">
                <a:solidFill>
                  <a:srgbClr val="115D66"/>
                </a:solidFill>
                <a:latin typeface="Trebuchet MS"/>
                <a:cs typeface="Trebuchet MS"/>
              </a:rPr>
              <a:t>process</a:t>
            </a:r>
            <a:endParaRPr sz="4250">
              <a:latin typeface="Trebuchet MS"/>
              <a:cs typeface="Trebuchet MS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8D3FAC87-DBF6-48AE-9C48-9E3214470FE4}"/>
              </a:ext>
            </a:extLst>
          </p:cNvPr>
          <p:cNvSpPr txBox="1"/>
          <p:nvPr/>
        </p:nvSpPr>
        <p:spPr>
          <a:xfrm>
            <a:off x="15974242" y="9639300"/>
            <a:ext cx="168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Ü</a:t>
            </a:r>
            <a:r>
              <a:rPr lang="tr-TR" sz="2400" spc="310" dirty="0">
                <a:solidFill>
                  <a:srgbClr val="04445D"/>
                </a:solidFill>
                <a:latin typeface="Trebuchet MS"/>
                <a:cs typeface="Trebuchet MS"/>
              </a:rPr>
              <a:t>C</a:t>
            </a:r>
            <a:r>
              <a:rPr sz="2400" spc="310" dirty="0">
                <a:solidFill>
                  <a:srgbClr val="04445D"/>
                </a:solidFill>
                <a:latin typeface="Trebuchet MS"/>
                <a:cs typeface="Trebuchet MS"/>
              </a:rPr>
              <a:t>EL</a:t>
            </a:r>
            <a:r>
              <a:rPr sz="2400" spc="95" dirty="0">
                <a:solidFill>
                  <a:srgbClr val="04445D"/>
                </a:solidFill>
                <a:latin typeface="Trebuchet MS"/>
                <a:cs typeface="Trebuchet MS"/>
              </a:rPr>
              <a:t> 202</a:t>
            </a:r>
            <a:r>
              <a:rPr lang="tr-TR" sz="2400" spc="95" dirty="0">
                <a:solidFill>
                  <a:srgbClr val="04445D"/>
                </a:solidFill>
                <a:latin typeface="Trebuchet MS"/>
                <a:cs typeface="Trebuchet MS"/>
              </a:rPr>
              <a:t>3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D6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604</Words>
  <Application>Microsoft Office PowerPoint</Application>
  <PresentationFormat>Özel</PresentationFormat>
  <Paragraphs>106</Paragraphs>
  <Slides>24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Trebuchet MS</vt:lpstr>
      <vt:lpstr>Office Theme</vt:lpstr>
      <vt:lpstr>PowerPoint Sunusu</vt:lpstr>
      <vt:lpstr>OUR STORY</vt:lpstr>
      <vt:lpstr>ÜCEL HISTORY</vt:lpstr>
      <vt:lpstr>Mastering manufacturing</vt:lpstr>
      <vt:lpstr>Mastering manufacturing</vt:lpstr>
      <vt:lpstr>PowerPoint Sunusu</vt:lpstr>
      <vt:lpstr>PowerPoint Sunusu</vt:lpstr>
      <vt:lpstr>PRODUCTION CAPACITY</vt:lpstr>
      <vt:lpstr>PRODUCTION CAPACITY</vt:lpstr>
      <vt:lpstr>RESEARCH &amp; DEVELOPMENT</vt:lpstr>
      <vt:lpstr>RESEARCH &amp; DEVELOPMENT</vt:lpstr>
      <vt:lpstr>RESEARCH &amp; DEVELOPMENT</vt:lpstr>
      <vt:lpstr>QUALITY MANAGEMENT</vt:lpstr>
      <vt:lpstr>QUALITY CONTROL</vt:lpstr>
      <vt:lpstr>QUALITY CONTROL</vt:lpstr>
      <vt:lpstr>QUALITY CONTROL</vt:lpstr>
      <vt:lpstr>OUTSTANDING BUSINESS  SUPPORT</vt:lpstr>
      <vt:lpstr>OUTSTANDING BUSINESS  SUPPORT</vt:lpstr>
      <vt:lpstr>MARKETING &amp; SALES</vt:lpstr>
      <vt:lpstr>MARKETING &amp; SALES SECTORAL PERFORMANCE AWARDS</vt:lpstr>
      <vt:lpstr>MARKETING &amp; SALES</vt:lpstr>
      <vt:lpstr>HUMANS OF ÜCEL</vt:lpstr>
      <vt:lpstr>PowerPoint Sunusu</vt:lpstr>
      <vt:lpstr>JOIN US 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MEHMETMUTLU</dc:creator>
  <cp:lastModifiedBy>MEHMETMUTLU</cp:lastModifiedBy>
  <cp:revision>6</cp:revision>
  <dcterms:created xsi:type="dcterms:W3CDTF">2022-03-07T09:49:34Z</dcterms:created>
  <dcterms:modified xsi:type="dcterms:W3CDTF">2023-05-11T06:24:15Z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2022-03-07T00:00:00Z</vt:filetime>
  </property>
</Properties>
</file>