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5" r:id="rId20"/>
    <p:sldId id="274" r:id="rId21"/>
    <p:sldId id="276" r:id="rId22"/>
    <p:sldId id="277" r:id="rId23"/>
    <p:sldId id="278" r:id="rId24"/>
  </p:sldIdLst>
  <p:sldSz cx="18288000" cy="10287000"/>
  <p:notesSz cx="18288000" cy="10287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>
      <p:cViewPr varScale="1">
        <p:scale>
          <a:sx n="73" d="100"/>
          <a:sy n="73" d="100"/>
        </p:scale>
        <p:origin x="55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BD660-EE41-4347-AE29-6FE3DC00EC67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44358-D05F-4DEF-8CA7-16DDB19D90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585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44358-D05F-4DEF-8CA7-16DDB19D9068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177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643350" y="5636176"/>
            <a:ext cx="4645025" cy="4651375"/>
          </a:xfrm>
          <a:custGeom>
            <a:avLst/>
            <a:gdLst/>
            <a:ahLst/>
            <a:cxnLst/>
            <a:rect l="l" t="t" r="r" b="b"/>
            <a:pathLst>
              <a:path w="4645025" h="4651375">
                <a:moveTo>
                  <a:pt x="4644648" y="0"/>
                </a:moveTo>
                <a:lnTo>
                  <a:pt x="4644648" y="1695725"/>
                </a:lnTo>
                <a:lnTo>
                  <a:pt x="1693427" y="4650822"/>
                </a:lnTo>
                <a:lnTo>
                  <a:pt x="0" y="4650822"/>
                </a:lnTo>
                <a:lnTo>
                  <a:pt x="4644648" y="0"/>
                </a:lnTo>
                <a:close/>
              </a:path>
            </a:pathLst>
          </a:custGeom>
          <a:solidFill>
            <a:srgbClr val="04445D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336777" y="7331901"/>
            <a:ext cx="2951480" cy="2955290"/>
          </a:xfrm>
          <a:custGeom>
            <a:avLst/>
            <a:gdLst/>
            <a:ahLst/>
            <a:cxnLst/>
            <a:rect l="l" t="t" r="r" b="b"/>
            <a:pathLst>
              <a:path w="2951480" h="2955290">
                <a:moveTo>
                  <a:pt x="2951221" y="0"/>
                </a:moveTo>
                <a:lnTo>
                  <a:pt x="2951221" y="1695691"/>
                </a:lnTo>
                <a:lnTo>
                  <a:pt x="1693472" y="2955097"/>
                </a:lnTo>
                <a:lnTo>
                  <a:pt x="0" y="2955097"/>
                </a:lnTo>
                <a:lnTo>
                  <a:pt x="2951221" y="0"/>
                </a:lnTo>
                <a:close/>
              </a:path>
            </a:pathLst>
          </a:custGeom>
          <a:solidFill>
            <a:srgbClr val="04445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030231" y="9027575"/>
            <a:ext cx="1257935" cy="1259840"/>
          </a:xfrm>
          <a:custGeom>
            <a:avLst/>
            <a:gdLst/>
            <a:ahLst/>
            <a:cxnLst/>
            <a:rect l="l" t="t" r="r" b="b"/>
            <a:pathLst>
              <a:path w="1257934" h="1259840">
                <a:moveTo>
                  <a:pt x="1257767" y="0"/>
                </a:moveTo>
                <a:lnTo>
                  <a:pt x="1257767" y="1259424"/>
                </a:lnTo>
                <a:lnTo>
                  <a:pt x="0" y="1259424"/>
                </a:lnTo>
                <a:lnTo>
                  <a:pt x="1257767" y="0"/>
                </a:lnTo>
                <a:close/>
              </a:path>
            </a:pathLst>
          </a:custGeom>
          <a:solidFill>
            <a:srgbClr val="0444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5201845" y="3509566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2057381" y="0"/>
                </a:moveTo>
                <a:lnTo>
                  <a:pt x="2057381" y="683350"/>
                </a:lnTo>
                <a:lnTo>
                  <a:pt x="679950" y="2057394"/>
                </a:lnTo>
                <a:lnTo>
                  <a:pt x="5052" y="2057394"/>
                </a:lnTo>
                <a:lnTo>
                  <a:pt x="0" y="2052354"/>
                </a:lnTo>
                <a:lnTo>
                  <a:pt x="2057381" y="0"/>
                </a:lnTo>
                <a:close/>
              </a:path>
            </a:pathLst>
          </a:custGeom>
          <a:solidFill>
            <a:srgbClr val="B38B45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881796" y="4192917"/>
            <a:ext cx="1377950" cy="1374140"/>
          </a:xfrm>
          <a:custGeom>
            <a:avLst/>
            <a:gdLst/>
            <a:ahLst/>
            <a:cxnLst/>
            <a:rect l="l" t="t" r="r" b="b"/>
            <a:pathLst>
              <a:path w="1377950" h="1374139">
                <a:moveTo>
                  <a:pt x="1377431" y="0"/>
                </a:moveTo>
                <a:lnTo>
                  <a:pt x="1377431" y="683335"/>
                </a:lnTo>
                <a:lnTo>
                  <a:pt x="685023" y="1374043"/>
                </a:lnTo>
                <a:lnTo>
                  <a:pt x="0" y="1374043"/>
                </a:lnTo>
                <a:lnTo>
                  <a:pt x="1377431" y="0"/>
                </a:lnTo>
                <a:close/>
              </a:path>
            </a:pathLst>
          </a:custGeom>
          <a:solidFill>
            <a:srgbClr val="B38B45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6566819" y="4876253"/>
            <a:ext cx="692785" cy="690880"/>
          </a:xfrm>
          <a:custGeom>
            <a:avLst/>
            <a:gdLst/>
            <a:ahLst/>
            <a:cxnLst/>
            <a:rect l="l" t="t" r="r" b="b"/>
            <a:pathLst>
              <a:path w="692784" h="690879">
                <a:moveTo>
                  <a:pt x="692408" y="0"/>
                </a:moveTo>
                <a:lnTo>
                  <a:pt x="692408" y="683315"/>
                </a:lnTo>
                <a:lnTo>
                  <a:pt x="684997" y="690707"/>
                </a:lnTo>
                <a:lnTo>
                  <a:pt x="0" y="690707"/>
                </a:lnTo>
                <a:lnTo>
                  <a:pt x="692408" y="0"/>
                </a:lnTo>
                <a:close/>
              </a:path>
            </a:pathLst>
          </a:custGeom>
          <a:solidFill>
            <a:srgbClr val="B38B4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36200" y="7577845"/>
            <a:ext cx="2133599" cy="213359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568" y="582807"/>
            <a:ext cx="9982199" cy="3171797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33793" y="7618170"/>
            <a:ext cx="1552574" cy="205739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1568" y="8910065"/>
            <a:ext cx="3505199" cy="76199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1568" y="7618170"/>
            <a:ext cx="3105149" cy="1066799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591568" y="3833254"/>
            <a:ext cx="15643225" cy="85090"/>
          </a:xfrm>
          <a:custGeom>
            <a:avLst/>
            <a:gdLst/>
            <a:ahLst/>
            <a:cxnLst/>
            <a:rect l="l" t="t" r="r" b="b"/>
            <a:pathLst>
              <a:path w="15643225" h="85089">
                <a:moveTo>
                  <a:pt x="15642602" y="84762"/>
                </a:moveTo>
                <a:lnTo>
                  <a:pt x="0" y="84762"/>
                </a:lnTo>
                <a:lnTo>
                  <a:pt x="0" y="0"/>
                </a:lnTo>
                <a:lnTo>
                  <a:pt x="15289607" y="0"/>
                </a:lnTo>
                <a:lnTo>
                  <a:pt x="15642602" y="0"/>
                </a:lnTo>
                <a:lnTo>
                  <a:pt x="15642602" y="84762"/>
                </a:lnTo>
                <a:close/>
              </a:path>
            </a:pathLst>
          </a:custGeom>
          <a:solidFill>
            <a:srgbClr val="B38B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8868" y="4172596"/>
            <a:ext cx="17130263" cy="67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38B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38B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38B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6575492" y="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0" y="0"/>
                </a:moveTo>
                <a:lnTo>
                  <a:pt x="569429" y="0"/>
                </a:lnTo>
                <a:lnTo>
                  <a:pt x="1714406" y="1147870"/>
                </a:lnTo>
                <a:lnTo>
                  <a:pt x="1714406" y="1710290"/>
                </a:lnTo>
                <a:lnTo>
                  <a:pt x="1710206" y="1714501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144921" y="0"/>
            <a:ext cx="1145540" cy="1148080"/>
          </a:xfrm>
          <a:custGeom>
            <a:avLst/>
            <a:gdLst/>
            <a:ahLst/>
            <a:cxnLst/>
            <a:rect l="l" t="t" r="r" b="b"/>
            <a:pathLst>
              <a:path w="1145540" h="1148080">
                <a:moveTo>
                  <a:pt x="0" y="0"/>
                </a:moveTo>
                <a:lnTo>
                  <a:pt x="569416" y="0"/>
                </a:lnTo>
                <a:lnTo>
                  <a:pt x="1144976" y="577012"/>
                </a:lnTo>
                <a:lnTo>
                  <a:pt x="1144976" y="1147870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714338" y="0"/>
            <a:ext cx="575945" cy="577215"/>
          </a:xfrm>
          <a:custGeom>
            <a:avLst/>
            <a:gdLst/>
            <a:ahLst/>
            <a:cxnLst/>
            <a:rect l="l" t="t" r="r" b="b"/>
            <a:pathLst>
              <a:path w="575944" h="577215">
                <a:moveTo>
                  <a:pt x="0" y="0"/>
                </a:moveTo>
                <a:lnTo>
                  <a:pt x="569400" y="0"/>
                </a:lnTo>
                <a:lnTo>
                  <a:pt x="575559" y="6175"/>
                </a:lnTo>
                <a:lnTo>
                  <a:pt x="575559" y="577012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07738" y="231243"/>
            <a:ext cx="1247774" cy="12477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6575492" y="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0" y="0"/>
                </a:moveTo>
                <a:lnTo>
                  <a:pt x="569429" y="0"/>
                </a:lnTo>
                <a:lnTo>
                  <a:pt x="1714406" y="1147870"/>
                </a:lnTo>
                <a:lnTo>
                  <a:pt x="1714406" y="1710290"/>
                </a:lnTo>
                <a:lnTo>
                  <a:pt x="1710206" y="1714501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144921" y="0"/>
            <a:ext cx="1145540" cy="1148080"/>
          </a:xfrm>
          <a:custGeom>
            <a:avLst/>
            <a:gdLst/>
            <a:ahLst/>
            <a:cxnLst/>
            <a:rect l="l" t="t" r="r" b="b"/>
            <a:pathLst>
              <a:path w="1145540" h="1148080">
                <a:moveTo>
                  <a:pt x="0" y="0"/>
                </a:moveTo>
                <a:lnTo>
                  <a:pt x="569416" y="0"/>
                </a:lnTo>
                <a:lnTo>
                  <a:pt x="1144976" y="577012"/>
                </a:lnTo>
                <a:lnTo>
                  <a:pt x="1144976" y="1147870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714338" y="0"/>
            <a:ext cx="575945" cy="577215"/>
          </a:xfrm>
          <a:custGeom>
            <a:avLst/>
            <a:gdLst/>
            <a:ahLst/>
            <a:cxnLst/>
            <a:rect l="l" t="t" r="r" b="b"/>
            <a:pathLst>
              <a:path w="575944" h="577215">
                <a:moveTo>
                  <a:pt x="0" y="0"/>
                </a:moveTo>
                <a:lnTo>
                  <a:pt x="569400" y="0"/>
                </a:lnTo>
                <a:lnTo>
                  <a:pt x="575559" y="6175"/>
                </a:lnTo>
                <a:lnTo>
                  <a:pt x="575559" y="577012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07738" y="231240"/>
            <a:ext cx="1247774" cy="12477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1021" y="607995"/>
            <a:ext cx="7625957" cy="925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B38B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4696" y="3714874"/>
            <a:ext cx="15918606" cy="3898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073198" y="9579340"/>
            <a:ext cx="1686559" cy="383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6.png"/><Relationship Id="rId7" Type="http://schemas.openxmlformats.org/officeDocument/2006/relationships/hyperlink" Target="https://www.ucelkaucuk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868" y="4172596"/>
            <a:ext cx="15602585" cy="19819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  <a:tabLst>
                <a:tab pos="1891664" algn="l"/>
                <a:tab pos="5372100" algn="l"/>
                <a:tab pos="7541895" algn="l"/>
                <a:tab pos="13011785" algn="l"/>
              </a:tabLst>
            </a:pPr>
            <a:r>
              <a:rPr sz="4200" b="1" spc="355" dirty="0">
                <a:solidFill>
                  <a:srgbClr val="04445D"/>
                </a:solidFill>
                <a:latin typeface="Trebuchet MS"/>
                <a:cs typeface="Trebuchet MS"/>
              </a:rPr>
              <a:t>YOUR	</a:t>
            </a:r>
            <a:r>
              <a:rPr sz="4200" b="1" spc="395" dirty="0">
                <a:solidFill>
                  <a:srgbClr val="04445D"/>
                </a:solidFill>
                <a:latin typeface="Trebuchet MS"/>
                <a:cs typeface="Trebuchet MS"/>
              </a:rPr>
              <a:t>RUBBER</a:t>
            </a:r>
            <a:r>
              <a:rPr sz="4200" b="1" spc="10" dirty="0">
                <a:solidFill>
                  <a:srgbClr val="04445D"/>
                </a:solidFill>
                <a:latin typeface="Trebuchet MS"/>
                <a:cs typeface="Trebuchet MS"/>
              </a:rPr>
              <a:t> </a:t>
            </a:r>
            <a:r>
              <a:rPr sz="4200" b="1" spc="215" dirty="0">
                <a:solidFill>
                  <a:srgbClr val="04445D"/>
                </a:solidFill>
                <a:latin typeface="Trebuchet MS"/>
                <a:cs typeface="Trebuchet MS"/>
              </a:rPr>
              <a:t>TO	</a:t>
            </a:r>
            <a:r>
              <a:rPr sz="4200" b="1" spc="315" dirty="0">
                <a:solidFill>
                  <a:srgbClr val="04445D"/>
                </a:solidFill>
                <a:latin typeface="Trebuchet MS"/>
                <a:cs typeface="Trebuchet MS"/>
              </a:rPr>
              <a:t>METAL	</a:t>
            </a:r>
            <a:r>
              <a:rPr sz="4200" b="1" spc="320" dirty="0">
                <a:solidFill>
                  <a:srgbClr val="04445D"/>
                </a:solidFill>
                <a:latin typeface="Trebuchet MS"/>
                <a:cs typeface="Trebuchet MS"/>
              </a:rPr>
              <a:t>PARTS</a:t>
            </a:r>
            <a:r>
              <a:rPr sz="4200" b="1" spc="10" dirty="0">
                <a:solidFill>
                  <a:srgbClr val="04445D"/>
                </a:solidFill>
                <a:latin typeface="Trebuchet MS"/>
                <a:cs typeface="Trebuchet MS"/>
              </a:rPr>
              <a:t> </a:t>
            </a:r>
            <a:r>
              <a:rPr sz="4200" b="1" spc="380" dirty="0">
                <a:solidFill>
                  <a:srgbClr val="04445D"/>
                </a:solidFill>
                <a:latin typeface="Trebuchet MS"/>
                <a:cs typeface="Trebuchet MS"/>
              </a:rPr>
              <a:t>SOLUTIONS	</a:t>
            </a:r>
            <a:r>
              <a:rPr sz="4200" b="1" spc="320" dirty="0">
                <a:solidFill>
                  <a:srgbClr val="04445D"/>
                </a:solidFill>
                <a:latin typeface="Trebuchet MS"/>
                <a:cs typeface="Trebuchet MS"/>
              </a:rPr>
              <a:t>PARTNER</a:t>
            </a:r>
            <a:endParaRPr lang="tr-TR" sz="4200" b="1" spc="320" dirty="0">
              <a:solidFill>
                <a:srgbClr val="04445D"/>
              </a:solidFill>
              <a:latin typeface="Trebuchet MS"/>
              <a:cs typeface="Trebuchet MS"/>
            </a:endParaRPr>
          </a:p>
          <a:p>
            <a:pPr marL="12700" algn="ctr">
              <a:lnSpc>
                <a:spcPct val="100000"/>
              </a:lnSpc>
              <a:spcBef>
                <a:spcPts val="135"/>
              </a:spcBef>
              <a:tabLst>
                <a:tab pos="1891664" algn="l"/>
                <a:tab pos="5372100" algn="l"/>
                <a:tab pos="7541895" algn="l"/>
                <a:tab pos="13011785" algn="l"/>
              </a:tabLst>
            </a:pPr>
            <a:r>
              <a:rPr lang="tr-TR" sz="4200" b="1" spc="355" dirty="0">
                <a:solidFill>
                  <a:srgbClr val="04445D"/>
                </a:solidFill>
                <a:latin typeface="Trebuchet MS"/>
                <a:cs typeface="Trebuchet MS"/>
              </a:rPr>
              <a:t>KAUÇUKLU METAL PARÇADA ÇÖZÜM ORTAĞINIZ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891664" algn="l"/>
                <a:tab pos="5372100" algn="l"/>
                <a:tab pos="7541895" algn="l"/>
                <a:tab pos="13011785" algn="l"/>
              </a:tabLst>
            </a:pPr>
            <a:endParaRPr sz="42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4033" y="8320863"/>
            <a:ext cx="5911850" cy="6718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b="1" spc="195" dirty="0">
                <a:solidFill>
                  <a:srgbClr val="04445D"/>
                </a:solidFill>
                <a:latin typeface="Trebuchet MS"/>
                <a:cs typeface="Trebuchet MS"/>
              </a:rPr>
              <a:t>www.ucelrubber.com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B718FF1B-016C-24D6-0B6C-F7F69D1323D8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5"/>
            <a:ext cx="1714500" cy="1714500"/>
            <a:chOff x="16575492" y="5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5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5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8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67"/>
            <a:ext cx="1714500" cy="1714500"/>
            <a:chOff x="-2041" y="8572367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67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98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56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85825" y="2281143"/>
            <a:ext cx="7161275" cy="715010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015815" y="963563"/>
            <a:ext cx="1040257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5" dirty="0"/>
              <a:t>AR</a:t>
            </a:r>
            <a:r>
              <a:rPr lang="tr-TR" spc="325" dirty="0"/>
              <a:t>AŞTIRMA &amp; GELİŞTİRME</a:t>
            </a:r>
            <a:endParaRPr spc="300" dirty="0"/>
          </a:p>
        </p:txBody>
      </p:sp>
      <p:sp>
        <p:nvSpPr>
          <p:cNvPr id="14" name="object 14"/>
          <p:cNvSpPr txBox="1"/>
          <p:nvPr/>
        </p:nvSpPr>
        <p:spPr>
          <a:xfrm>
            <a:off x="932218" y="4057459"/>
            <a:ext cx="9262745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4700" b="1" spc="300" dirty="0">
                <a:solidFill>
                  <a:srgbClr val="115D66"/>
                </a:solidFill>
                <a:latin typeface="Trebuchet MS"/>
                <a:cs typeface="Trebuchet MS"/>
              </a:rPr>
              <a:t>Kapsamlı Pazar Bilgisi</a:t>
            </a:r>
            <a:endParaRPr sz="4700" dirty="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34308" y="5634202"/>
            <a:ext cx="118898" cy="11889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34308" y="6364730"/>
            <a:ext cx="118898" cy="11889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982727" y="5428073"/>
            <a:ext cx="7161274" cy="2809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3000" spc="220" dirty="0">
                <a:latin typeface="Trebuchet MS"/>
                <a:cs typeface="Trebuchet MS"/>
              </a:rPr>
              <a:t> Pazar Araştırma ve Analiz</a:t>
            </a:r>
            <a:endParaRPr lang="tr-TR" sz="3000" dirty="0">
              <a:latin typeface="Trebuchet MS"/>
              <a:cs typeface="Trebuchet MS"/>
            </a:endParaRPr>
          </a:p>
          <a:p>
            <a:pPr marL="12700" marR="5080" indent="119380">
              <a:lnSpc>
                <a:spcPct val="176800"/>
              </a:lnSpc>
              <a:tabLst>
                <a:tab pos="2830830" algn="l"/>
              </a:tabLst>
            </a:pPr>
            <a:r>
              <a:rPr lang="tr-TR" sz="3000" spc="310" dirty="0">
                <a:latin typeface="Trebuchet MS"/>
                <a:cs typeface="Trebuchet MS"/>
              </a:rPr>
              <a:t>Yerel ve Uluslararası Araç Parkı Hakkında Derin Bilgi ve Kapsama Sahip Olma </a:t>
            </a:r>
            <a:endParaRPr lang="tr-TR" sz="3000" dirty="0">
              <a:latin typeface="Trebuchet MS"/>
              <a:cs typeface="Trebuchet MS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FA3A9C66-DF58-FA5B-D8F7-29648BFDDF23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5"/>
            <a:ext cx="1714500" cy="1714500"/>
            <a:chOff x="16575492" y="5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5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5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8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61"/>
            <a:ext cx="1714500" cy="1714500"/>
            <a:chOff x="-2041" y="8572361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6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92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5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25200" y="2113665"/>
            <a:ext cx="6306067" cy="714374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48477" y="4365808"/>
            <a:ext cx="123825" cy="1238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8292" y="6345259"/>
            <a:ext cx="123825" cy="1238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864549" y="4121006"/>
            <a:ext cx="8886307" cy="3320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3000" spc="254" dirty="0">
                <a:latin typeface="Trebuchet MS"/>
                <a:cs typeface="Trebuchet MS"/>
              </a:rPr>
              <a:t>Tersine mühendislik, analiz ve simülasyon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tr-TR" sz="3000" spc="254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3000" spc="254" dirty="0">
                <a:latin typeface="Trebuchet MS"/>
                <a:cs typeface="Trebuchet MS"/>
              </a:rPr>
              <a:t>yazılım ve donanım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tr-TR" sz="3000" spc="254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3000" spc="254" dirty="0">
                <a:latin typeface="Trebuchet MS"/>
                <a:cs typeface="Trebuchet MS"/>
              </a:rPr>
              <a:t>3D tarama teknolojisi CNC Tezgahlarda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tr-TR" sz="3000" spc="254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3000" spc="254" dirty="0">
                <a:latin typeface="Trebuchet MS"/>
                <a:cs typeface="Trebuchet MS"/>
              </a:rPr>
              <a:t>işleme kabiliyetimiz vardır.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14269" y="8325485"/>
            <a:ext cx="3843654" cy="1161415"/>
          </a:xfrm>
          <a:custGeom>
            <a:avLst/>
            <a:gdLst/>
            <a:ahLst/>
            <a:cxnLst/>
            <a:rect l="l" t="t" r="r" b="b"/>
            <a:pathLst>
              <a:path w="3843654" h="1161415">
                <a:moveTo>
                  <a:pt x="3801335" y="1161274"/>
                </a:moveTo>
                <a:lnTo>
                  <a:pt x="1925968" y="1161274"/>
                </a:lnTo>
                <a:lnTo>
                  <a:pt x="1909547" y="1158001"/>
                </a:lnTo>
                <a:lnTo>
                  <a:pt x="1896191" y="1149056"/>
                </a:lnTo>
                <a:lnTo>
                  <a:pt x="1887214" y="1135747"/>
                </a:lnTo>
                <a:lnTo>
                  <a:pt x="1883930" y="1119384"/>
                </a:lnTo>
                <a:lnTo>
                  <a:pt x="1883930" y="205569"/>
                </a:lnTo>
                <a:lnTo>
                  <a:pt x="323070" y="205569"/>
                </a:lnTo>
                <a:lnTo>
                  <a:pt x="306703" y="245045"/>
                </a:lnTo>
                <a:lnTo>
                  <a:pt x="281069" y="278600"/>
                </a:lnTo>
                <a:lnTo>
                  <a:pt x="247738" y="304596"/>
                </a:lnTo>
                <a:lnTo>
                  <a:pt x="208278" y="321396"/>
                </a:lnTo>
                <a:lnTo>
                  <a:pt x="164259" y="327359"/>
                </a:lnTo>
                <a:lnTo>
                  <a:pt x="120736" y="321538"/>
                </a:lnTo>
                <a:lnTo>
                  <a:pt x="81538" y="305093"/>
                </a:lnTo>
                <a:lnTo>
                  <a:pt x="48265" y="279555"/>
                </a:lnTo>
                <a:lnTo>
                  <a:pt x="22518" y="246453"/>
                </a:lnTo>
                <a:lnTo>
                  <a:pt x="5896" y="207318"/>
                </a:lnTo>
                <a:lnTo>
                  <a:pt x="0" y="163679"/>
                </a:lnTo>
                <a:lnTo>
                  <a:pt x="5896" y="120310"/>
                </a:lnTo>
                <a:lnTo>
                  <a:pt x="22518" y="81250"/>
                </a:lnTo>
                <a:lnTo>
                  <a:pt x="48265" y="48095"/>
                </a:lnTo>
                <a:lnTo>
                  <a:pt x="81538" y="22438"/>
                </a:lnTo>
                <a:lnTo>
                  <a:pt x="120736" y="5875"/>
                </a:lnTo>
                <a:lnTo>
                  <a:pt x="164259" y="0"/>
                </a:lnTo>
                <a:lnTo>
                  <a:pt x="208284" y="5963"/>
                </a:lnTo>
                <a:lnTo>
                  <a:pt x="247788" y="22763"/>
                </a:lnTo>
                <a:lnTo>
                  <a:pt x="281237" y="48759"/>
                </a:lnTo>
                <a:lnTo>
                  <a:pt x="307102" y="82314"/>
                </a:lnTo>
                <a:lnTo>
                  <a:pt x="323849" y="121790"/>
                </a:lnTo>
                <a:lnTo>
                  <a:pt x="1927525" y="121790"/>
                </a:lnTo>
                <a:lnTo>
                  <a:pt x="1943946" y="125062"/>
                </a:lnTo>
                <a:lnTo>
                  <a:pt x="1957302" y="134008"/>
                </a:lnTo>
                <a:lnTo>
                  <a:pt x="1966279" y="147316"/>
                </a:lnTo>
                <a:lnTo>
                  <a:pt x="1969563" y="163679"/>
                </a:lnTo>
                <a:lnTo>
                  <a:pt x="1969563" y="1077494"/>
                </a:lnTo>
                <a:lnTo>
                  <a:pt x="2229576" y="1077494"/>
                </a:lnTo>
                <a:lnTo>
                  <a:pt x="3495391" y="1076719"/>
                </a:lnTo>
                <a:lnTo>
                  <a:pt x="3801335" y="1076719"/>
                </a:lnTo>
                <a:lnTo>
                  <a:pt x="3817756" y="1080003"/>
                </a:lnTo>
                <a:lnTo>
                  <a:pt x="3831112" y="1089033"/>
                </a:lnTo>
                <a:lnTo>
                  <a:pt x="3840088" y="1102572"/>
                </a:lnTo>
                <a:lnTo>
                  <a:pt x="3843373" y="1119384"/>
                </a:lnTo>
                <a:lnTo>
                  <a:pt x="3840088" y="1135747"/>
                </a:lnTo>
                <a:lnTo>
                  <a:pt x="3831112" y="1149056"/>
                </a:lnTo>
                <a:lnTo>
                  <a:pt x="3817756" y="1158001"/>
                </a:lnTo>
                <a:lnTo>
                  <a:pt x="3801335" y="1161274"/>
                </a:lnTo>
                <a:close/>
              </a:path>
            </a:pathLst>
          </a:custGeom>
          <a:solidFill>
            <a:srgbClr val="115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71167" y="3030345"/>
            <a:ext cx="8687233" cy="7354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4700" b="1" spc="385" dirty="0">
                <a:solidFill>
                  <a:srgbClr val="115D66"/>
                </a:solidFill>
                <a:latin typeface="Trebuchet MS"/>
                <a:cs typeface="Trebuchet MS"/>
              </a:rPr>
              <a:t>Son Teknoloji Ekipman</a:t>
            </a:r>
            <a:endParaRPr sz="47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35467" y="8601533"/>
            <a:ext cx="6585133" cy="9927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08685">
              <a:lnSpc>
                <a:spcPct val="114700"/>
              </a:lnSpc>
              <a:spcBef>
                <a:spcPts val="95"/>
              </a:spcBef>
            </a:pPr>
            <a:r>
              <a:rPr lang="tr-TR" sz="1900" b="1" spc="155" dirty="0">
                <a:solidFill>
                  <a:srgbClr val="B38B45"/>
                </a:solidFill>
                <a:latin typeface="Trebuchet MS"/>
                <a:cs typeface="Trebuchet MS"/>
              </a:rPr>
              <a:t>Otomatik ATOS 3D metroloji ile3D Tarama tam olarak kullanılır ve parçaların otomatik ölçümü ve muayenesi yapılır</a:t>
            </a:r>
            <a:endParaRPr sz="1900" dirty="0">
              <a:latin typeface="Trebuchet MS"/>
              <a:cs typeface="Trebuchet MS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59E16E68-08B9-A974-6CB2-218C36C147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5815" y="963563"/>
            <a:ext cx="1040257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5" dirty="0"/>
              <a:t>AR</a:t>
            </a:r>
            <a:r>
              <a:rPr lang="tr-TR" spc="325" dirty="0"/>
              <a:t>AŞTIRMA &amp; GELİŞTİRME</a:t>
            </a:r>
            <a:endParaRPr spc="300" dirty="0"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B7009D03-495A-7A4C-2464-6F9E97C75AE3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5"/>
            <a:ext cx="2238374" cy="714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2"/>
              <a:ext cx="1247774" cy="124777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17982" y="2584305"/>
            <a:ext cx="6846417" cy="68453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5947" y="4227739"/>
            <a:ext cx="123825" cy="1238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5947" y="4838700"/>
            <a:ext cx="123825" cy="1238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61731" y="4001411"/>
            <a:ext cx="8145094" cy="28067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02030">
              <a:lnSpc>
                <a:spcPct val="100000"/>
              </a:lnSpc>
              <a:spcBef>
                <a:spcPts val="3550"/>
              </a:spcBef>
            </a:pPr>
            <a:r>
              <a:rPr lang="tr-TR" sz="3000" spc="340" dirty="0">
                <a:latin typeface="Arial Narrow"/>
                <a:cs typeface="Arial Narrow"/>
              </a:rPr>
              <a:t>Bilgisayar Destekli Tasarım </a:t>
            </a:r>
            <a:r>
              <a:rPr sz="3000" spc="340" dirty="0">
                <a:latin typeface="Arial Narrow"/>
                <a:cs typeface="Arial Narrow"/>
              </a:rPr>
              <a:t>(CAD)</a:t>
            </a:r>
            <a:endParaRPr sz="3000" dirty="0">
              <a:latin typeface="Arial Narrow"/>
              <a:cs typeface="Arial Narrow"/>
            </a:endParaRPr>
          </a:p>
          <a:p>
            <a:pPr marL="1002030" marR="5080">
              <a:lnSpc>
                <a:spcPct val="177100"/>
              </a:lnSpc>
            </a:pPr>
            <a:r>
              <a:rPr lang="tr-TR" sz="3000" spc="520" dirty="0">
                <a:latin typeface="Arial Narrow"/>
                <a:cs typeface="Arial Narrow"/>
              </a:rPr>
              <a:t>Bilgisayar Destekli İmalat</a:t>
            </a:r>
            <a:r>
              <a:rPr sz="3000" spc="325" dirty="0">
                <a:latin typeface="Arial Narrow"/>
                <a:cs typeface="Arial Narrow"/>
              </a:rPr>
              <a:t>(CAM): </a:t>
            </a:r>
            <a:endParaRPr lang="tr-TR" sz="3000" spc="325" dirty="0">
              <a:latin typeface="Arial Narrow"/>
              <a:cs typeface="Arial Narrow"/>
            </a:endParaRPr>
          </a:p>
          <a:p>
            <a:pPr marL="1002030" marR="5080">
              <a:lnSpc>
                <a:spcPct val="177100"/>
              </a:lnSpc>
            </a:pPr>
            <a:r>
              <a:rPr sz="3000" spc="-670" dirty="0">
                <a:latin typeface="Arial Narrow"/>
                <a:cs typeface="Arial Narrow"/>
              </a:rPr>
              <a:t> </a:t>
            </a:r>
            <a:r>
              <a:rPr sz="3000" spc="465" dirty="0">
                <a:latin typeface="Arial Narrow"/>
                <a:cs typeface="Arial Narrow"/>
              </a:rPr>
              <a:t>E</a:t>
            </a:r>
            <a:r>
              <a:rPr lang="tr-TR" sz="3000" spc="465" dirty="0" err="1">
                <a:latin typeface="Arial Narrow"/>
                <a:cs typeface="Arial Narrow"/>
              </a:rPr>
              <a:t>rozyon</a:t>
            </a:r>
            <a:r>
              <a:rPr lang="tr-TR" sz="3000" spc="465" dirty="0">
                <a:latin typeface="Arial Narrow"/>
                <a:cs typeface="Arial Narrow"/>
              </a:rPr>
              <a:t> makinası </a:t>
            </a:r>
            <a:r>
              <a:rPr sz="3000" spc="355" dirty="0">
                <a:latin typeface="Arial Narrow"/>
                <a:cs typeface="Arial Narrow"/>
              </a:rPr>
              <a:t>(EDM) </a:t>
            </a:r>
            <a:endParaRPr lang="tr-TR" sz="3000" spc="445" dirty="0">
              <a:latin typeface="Arial Narrow"/>
              <a:cs typeface="Arial Narrow"/>
            </a:endParaRPr>
          </a:p>
          <a:p>
            <a:pPr marL="1002030" marR="5080">
              <a:lnSpc>
                <a:spcPct val="177100"/>
              </a:lnSpc>
            </a:pPr>
            <a:r>
              <a:rPr sz="3000" spc="-670" dirty="0">
                <a:latin typeface="Arial Narrow"/>
                <a:cs typeface="Arial Narrow"/>
              </a:rPr>
              <a:t> </a:t>
            </a:r>
            <a:r>
              <a:rPr sz="3000" spc="480" dirty="0">
                <a:latin typeface="Arial Narrow"/>
                <a:cs typeface="Arial Narrow"/>
              </a:rPr>
              <a:t>CNC</a:t>
            </a:r>
            <a:r>
              <a:rPr sz="3000" spc="434" dirty="0">
                <a:latin typeface="Arial Narrow"/>
                <a:cs typeface="Arial Narrow"/>
              </a:rPr>
              <a:t> </a:t>
            </a:r>
            <a:r>
              <a:rPr lang="tr-TR" sz="3000" spc="509" dirty="0">
                <a:latin typeface="Arial Narrow"/>
                <a:cs typeface="Arial Narrow"/>
              </a:rPr>
              <a:t>tezgahlar</a:t>
            </a:r>
            <a:endParaRPr sz="3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78847" y="6987385"/>
            <a:ext cx="2683510" cy="819150"/>
          </a:xfrm>
          <a:custGeom>
            <a:avLst/>
            <a:gdLst/>
            <a:ahLst/>
            <a:cxnLst/>
            <a:rect l="l" t="t" r="r" b="b"/>
            <a:pathLst>
              <a:path w="2683510" h="819150">
                <a:moveTo>
                  <a:pt x="2653751" y="818603"/>
                </a:moveTo>
                <a:lnTo>
                  <a:pt x="1344538" y="818603"/>
                </a:lnTo>
                <a:lnTo>
                  <a:pt x="1333074" y="816296"/>
                </a:lnTo>
                <a:lnTo>
                  <a:pt x="1323750" y="809991"/>
                </a:lnTo>
                <a:lnTo>
                  <a:pt x="1317484" y="800609"/>
                </a:lnTo>
                <a:lnTo>
                  <a:pt x="1315191" y="789074"/>
                </a:lnTo>
                <a:lnTo>
                  <a:pt x="1315191" y="144909"/>
                </a:lnTo>
                <a:lnTo>
                  <a:pt x="225538" y="144909"/>
                </a:lnTo>
                <a:lnTo>
                  <a:pt x="210202" y="179086"/>
                </a:lnTo>
                <a:lnTo>
                  <a:pt x="185186" y="206291"/>
                </a:lnTo>
                <a:lnTo>
                  <a:pt x="152629" y="224268"/>
                </a:lnTo>
                <a:lnTo>
                  <a:pt x="114671" y="230762"/>
                </a:lnTo>
                <a:lnTo>
                  <a:pt x="70158" y="221730"/>
                </a:lnTo>
                <a:lnTo>
                  <a:pt x="33694" y="197063"/>
                </a:lnTo>
                <a:lnTo>
                  <a:pt x="9052" y="160400"/>
                </a:lnTo>
                <a:lnTo>
                  <a:pt x="0" y="115381"/>
                </a:lnTo>
                <a:lnTo>
                  <a:pt x="9052" y="70592"/>
                </a:lnTo>
                <a:lnTo>
                  <a:pt x="33694" y="33903"/>
                </a:lnTo>
                <a:lnTo>
                  <a:pt x="70158" y="9108"/>
                </a:lnTo>
                <a:lnTo>
                  <a:pt x="114671" y="0"/>
                </a:lnTo>
                <a:lnTo>
                  <a:pt x="152637" y="6493"/>
                </a:lnTo>
                <a:lnTo>
                  <a:pt x="185254" y="24470"/>
                </a:lnTo>
                <a:lnTo>
                  <a:pt x="210432" y="51675"/>
                </a:lnTo>
                <a:lnTo>
                  <a:pt x="226082" y="85852"/>
                </a:lnTo>
                <a:lnTo>
                  <a:pt x="1345625" y="85852"/>
                </a:lnTo>
                <a:lnTo>
                  <a:pt x="1357089" y="88159"/>
                </a:lnTo>
                <a:lnTo>
                  <a:pt x="1366413" y="94464"/>
                </a:lnTo>
                <a:lnTo>
                  <a:pt x="1372680" y="103846"/>
                </a:lnTo>
                <a:lnTo>
                  <a:pt x="1374972" y="115381"/>
                </a:lnTo>
                <a:lnTo>
                  <a:pt x="1374972" y="759546"/>
                </a:lnTo>
                <a:lnTo>
                  <a:pt x="1556490" y="759546"/>
                </a:lnTo>
                <a:lnTo>
                  <a:pt x="2440169" y="758999"/>
                </a:lnTo>
                <a:lnTo>
                  <a:pt x="2653751" y="758999"/>
                </a:lnTo>
                <a:lnTo>
                  <a:pt x="2665215" y="761314"/>
                </a:lnTo>
                <a:lnTo>
                  <a:pt x="2674539" y="767680"/>
                </a:lnTo>
                <a:lnTo>
                  <a:pt x="2680806" y="777224"/>
                </a:lnTo>
                <a:lnTo>
                  <a:pt x="2683099" y="789074"/>
                </a:lnTo>
                <a:lnTo>
                  <a:pt x="2680806" y="800609"/>
                </a:lnTo>
                <a:lnTo>
                  <a:pt x="2674539" y="809991"/>
                </a:lnTo>
                <a:lnTo>
                  <a:pt x="2665215" y="816296"/>
                </a:lnTo>
                <a:lnTo>
                  <a:pt x="2653751" y="818603"/>
                </a:lnTo>
                <a:close/>
              </a:path>
            </a:pathLst>
          </a:custGeom>
          <a:solidFill>
            <a:srgbClr val="115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234278" y="7420103"/>
            <a:ext cx="6195721" cy="1955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3810">
              <a:lnSpc>
                <a:spcPct val="116500"/>
              </a:lnSpc>
              <a:spcBef>
                <a:spcPts val="100"/>
              </a:spcBef>
            </a:pPr>
            <a:r>
              <a:rPr sz="1900" b="1" spc="100" dirty="0">
                <a:solidFill>
                  <a:srgbClr val="B38B45"/>
                </a:solidFill>
                <a:latin typeface="Trebuchet MS"/>
                <a:cs typeface="Trebuchet MS"/>
              </a:rPr>
              <a:t>CATIA,</a:t>
            </a:r>
            <a:r>
              <a:rPr lang="tr-TR" sz="1900" b="1" spc="100" dirty="0">
                <a:solidFill>
                  <a:srgbClr val="B38B45"/>
                </a:solidFill>
                <a:latin typeface="Trebuchet MS"/>
                <a:cs typeface="Trebuchet MS"/>
              </a:rPr>
              <a:t>VISI,MASTERCAM gibi tüm dünyada kabul görmüş tasarım ve imalat programları</a:t>
            </a:r>
            <a:endParaRPr sz="2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 dirty="0">
              <a:latin typeface="Trebuchet MS"/>
              <a:cs typeface="Trebuchet MS"/>
            </a:endParaRPr>
          </a:p>
          <a:p>
            <a:pPr marL="1348105" marR="5080">
              <a:lnSpc>
                <a:spcPct val="116500"/>
              </a:lnSpc>
            </a:pPr>
            <a:r>
              <a:rPr sz="1900" b="1" spc="170" dirty="0">
                <a:solidFill>
                  <a:srgbClr val="B38B45"/>
                </a:solidFill>
                <a:latin typeface="Trebuchet MS"/>
                <a:cs typeface="Trebuchet MS"/>
              </a:rPr>
              <a:t>ANSYS</a:t>
            </a:r>
            <a:r>
              <a:rPr lang="tr-TR" sz="1900" b="1" spc="170" dirty="0">
                <a:solidFill>
                  <a:srgbClr val="B38B45"/>
                </a:solidFill>
                <a:latin typeface="Trebuchet MS"/>
                <a:cs typeface="Trebuchet MS"/>
              </a:rPr>
              <a:t> gibi analiz ve </a:t>
            </a:r>
            <a:r>
              <a:rPr lang="tr-TR" sz="1900" b="1" spc="170" dirty="0" err="1">
                <a:solidFill>
                  <a:srgbClr val="B38B45"/>
                </a:solidFill>
                <a:latin typeface="Trebuchet MS"/>
                <a:cs typeface="Trebuchet MS"/>
              </a:rPr>
              <a:t>similasyonda</a:t>
            </a:r>
            <a:r>
              <a:rPr lang="tr-TR" sz="1900" b="1" spc="17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</a:p>
          <a:p>
            <a:pPr marL="1348105" marR="5080">
              <a:lnSpc>
                <a:spcPct val="116500"/>
              </a:lnSpc>
            </a:pPr>
            <a:r>
              <a:rPr lang="tr-TR" sz="1900" b="1" spc="170" dirty="0">
                <a:solidFill>
                  <a:srgbClr val="B38B45"/>
                </a:solidFill>
                <a:latin typeface="Trebuchet MS"/>
                <a:cs typeface="Trebuchet MS"/>
              </a:rPr>
              <a:t>Güçlü yazılım</a:t>
            </a:r>
            <a:endParaRPr sz="19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23121" y="8333260"/>
            <a:ext cx="2683510" cy="819150"/>
          </a:xfrm>
          <a:custGeom>
            <a:avLst/>
            <a:gdLst/>
            <a:ahLst/>
            <a:cxnLst/>
            <a:rect l="l" t="t" r="r" b="b"/>
            <a:pathLst>
              <a:path w="2683510" h="819150">
                <a:moveTo>
                  <a:pt x="2653751" y="818603"/>
                </a:moveTo>
                <a:lnTo>
                  <a:pt x="1344538" y="818603"/>
                </a:lnTo>
                <a:lnTo>
                  <a:pt x="1333074" y="816296"/>
                </a:lnTo>
                <a:lnTo>
                  <a:pt x="1323750" y="809991"/>
                </a:lnTo>
                <a:lnTo>
                  <a:pt x="1317484" y="800609"/>
                </a:lnTo>
                <a:lnTo>
                  <a:pt x="1315191" y="789074"/>
                </a:lnTo>
                <a:lnTo>
                  <a:pt x="1315191" y="144909"/>
                </a:lnTo>
                <a:lnTo>
                  <a:pt x="225538" y="144909"/>
                </a:lnTo>
                <a:lnTo>
                  <a:pt x="210202" y="179086"/>
                </a:lnTo>
                <a:lnTo>
                  <a:pt x="185186" y="206291"/>
                </a:lnTo>
                <a:lnTo>
                  <a:pt x="152629" y="224268"/>
                </a:lnTo>
                <a:lnTo>
                  <a:pt x="114671" y="230762"/>
                </a:lnTo>
                <a:lnTo>
                  <a:pt x="70158" y="221730"/>
                </a:lnTo>
                <a:lnTo>
                  <a:pt x="33694" y="197063"/>
                </a:lnTo>
                <a:lnTo>
                  <a:pt x="9052" y="160400"/>
                </a:lnTo>
                <a:lnTo>
                  <a:pt x="0" y="115381"/>
                </a:lnTo>
                <a:lnTo>
                  <a:pt x="9052" y="70592"/>
                </a:lnTo>
                <a:lnTo>
                  <a:pt x="33694" y="33903"/>
                </a:lnTo>
                <a:lnTo>
                  <a:pt x="70158" y="9108"/>
                </a:lnTo>
                <a:lnTo>
                  <a:pt x="114671" y="0"/>
                </a:lnTo>
                <a:lnTo>
                  <a:pt x="152637" y="6493"/>
                </a:lnTo>
                <a:lnTo>
                  <a:pt x="185254" y="24470"/>
                </a:lnTo>
                <a:lnTo>
                  <a:pt x="210432" y="51675"/>
                </a:lnTo>
                <a:lnTo>
                  <a:pt x="226082" y="85852"/>
                </a:lnTo>
                <a:lnTo>
                  <a:pt x="1345625" y="85852"/>
                </a:lnTo>
                <a:lnTo>
                  <a:pt x="1357089" y="88159"/>
                </a:lnTo>
                <a:lnTo>
                  <a:pt x="1366413" y="94464"/>
                </a:lnTo>
                <a:lnTo>
                  <a:pt x="1372680" y="103846"/>
                </a:lnTo>
                <a:lnTo>
                  <a:pt x="1374972" y="115381"/>
                </a:lnTo>
                <a:lnTo>
                  <a:pt x="1374972" y="759546"/>
                </a:lnTo>
                <a:lnTo>
                  <a:pt x="1556490" y="759546"/>
                </a:lnTo>
                <a:lnTo>
                  <a:pt x="2440169" y="758999"/>
                </a:lnTo>
                <a:lnTo>
                  <a:pt x="2653751" y="758999"/>
                </a:lnTo>
                <a:lnTo>
                  <a:pt x="2665215" y="761314"/>
                </a:lnTo>
                <a:lnTo>
                  <a:pt x="2674539" y="767680"/>
                </a:lnTo>
                <a:lnTo>
                  <a:pt x="2680806" y="777224"/>
                </a:lnTo>
                <a:lnTo>
                  <a:pt x="2683099" y="789074"/>
                </a:lnTo>
                <a:lnTo>
                  <a:pt x="2680806" y="800609"/>
                </a:lnTo>
                <a:lnTo>
                  <a:pt x="2674539" y="809991"/>
                </a:lnTo>
                <a:lnTo>
                  <a:pt x="2665215" y="816296"/>
                </a:lnTo>
                <a:lnTo>
                  <a:pt x="2653751" y="818603"/>
                </a:lnTo>
                <a:close/>
              </a:path>
            </a:pathLst>
          </a:custGeom>
          <a:solidFill>
            <a:srgbClr val="115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4FD838D4-455E-D16A-FB3F-0ABA6667F4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5815" y="963563"/>
            <a:ext cx="1040257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5" dirty="0"/>
              <a:t>AR</a:t>
            </a:r>
            <a:r>
              <a:rPr lang="tr-TR" spc="325" dirty="0"/>
              <a:t>AŞTIRMA &amp; GELİŞTİRME</a:t>
            </a:r>
            <a:endParaRPr spc="300" dirty="0"/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54D4ACCF-75EB-7BD7-2AC4-9CD15C378E2F}"/>
              </a:ext>
            </a:extLst>
          </p:cNvPr>
          <p:cNvSpPr txBox="1"/>
          <p:nvPr/>
        </p:nvSpPr>
        <p:spPr>
          <a:xfrm>
            <a:off x="1371167" y="3030345"/>
            <a:ext cx="8687233" cy="7354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4700" b="1" spc="385" dirty="0">
                <a:solidFill>
                  <a:srgbClr val="115D66"/>
                </a:solidFill>
                <a:latin typeface="Trebuchet MS"/>
                <a:cs typeface="Trebuchet MS"/>
              </a:rPr>
              <a:t>Son Teknoloji Ekipman</a:t>
            </a:r>
            <a:endParaRPr sz="4700" dirty="0">
              <a:latin typeface="Trebuchet MS"/>
              <a:cs typeface="Trebuchet MS"/>
            </a:endParaRPr>
          </a:p>
        </p:txBody>
      </p:sp>
      <p:pic>
        <p:nvPicPr>
          <p:cNvPr id="26" name="object 14">
            <a:extLst>
              <a:ext uri="{FF2B5EF4-FFF2-40B4-BE49-F238E27FC236}">
                <a16:creationId xmlns:a16="http://schemas.microsoft.com/office/drawing/2014/main" id="{E71AD423-F884-C572-EF65-E657A6A22A5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5946" y="5676900"/>
            <a:ext cx="123825" cy="123825"/>
          </a:xfrm>
          <a:prstGeom prst="rect">
            <a:avLst/>
          </a:prstGeom>
        </p:spPr>
      </p:pic>
      <p:pic>
        <p:nvPicPr>
          <p:cNvPr id="27" name="object 14">
            <a:extLst>
              <a:ext uri="{FF2B5EF4-FFF2-40B4-BE49-F238E27FC236}">
                <a16:creationId xmlns:a16="http://schemas.microsoft.com/office/drawing/2014/main" id="{43F591B5-D247-BF0B-9317-AE0E7819009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5945" y="6438900"/>
            <a:ext cx="123825" cy="123825"/>
          </a:xfrm>
          <a:prstGeom prst="rect">
            <a:avLst/>
          </a:prstGeom>
        </p:spPr>
      </p:pic>
      <p:sp>
        <p:nvSpPr>
          <p:cNvPr id="19" name="object 12">
            <a:extLst>
              <a:ext uri="{FF2B5EF4-FFF2-40B4-BE49-F238E27FC236}">
                <a16:creationId xmlns:a16="http://schemas.microsoft.com/office/drawing/2014/main" id="{DB18413B-24B2-71B3-17BF-0FECFB231DE8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73904" y="2365185"/>
            <a:ext cx="17173509" cy="6773803"/>
            <a:chOff x="1238048" y="2365186"/>
            <a:chExt cx="16509365" cy="62103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845" y="2370317"/>
              <a:ext cx="6081521" cy="6070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31010" y="2365186"/>
              <a:ext cx="6216091" cy="6210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8048" y="2446517"/>
              <a:ext cx="6001929" cy="59944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52823" y="607995"/>
            <a:ext cx="880364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204" dirty="0"/>
              <a:t>K</a:t>
            </a:r>
            <a:r>
              <a:rPr spc="204" dirty="0"/>
              <a:t>AL</a:t>
            </a:r>
            <a:r>
              <a:rPr lang="tr-TR" spc="204" dirty="0"/>
              <a:t>İ</a:t>
            </a:r>
            <a:r>
              <a:rPr spc="204" dirty="0"/>
              <a:t>T</a:t>
            </a:r>
            <a:r>
              <a:rPr lang="tr-TR" spc="204" dirty="0"/>
              <a:t>E BELGELERİMİZ</a:t>
            </a:r>
            <a:endParaRPr spc="370" dirty="0"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E8A439AE-2DE3-9A46-2B6A-55BBDD9DB733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610465" y="607995"/>
            <a:ext cx="706755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204" dirty="0"/>
              <a:t>KA</a:t>
            </a:r>
            <a:r>
              <a:rPr spc="204" dirty="0"/>
              <a:t>L</a:t>
            </a:r>
            <a:r>
              <a:rPr lang="tr-TR" spc="204" dirty="0"/>
              <a:t>İ</a:t>
            </a:r>
            <a:r>
              <a:rPr spc="204" dirty="0"/>
              <a:t>T</a:t>
            </a:r>
            <a:r>
              <a:rPr lang="tr-TR" spc="204" dirty="0"/>
              <a:t>E KONTROL</a:t>
            </a:r>
            <a:endParaRPr spc="305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2A83D6F-EB75-2863-A8D4-6B55535D3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2" y="3100274"/>
            <a:ext cx="11180952" cy="507619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970522" y="1948553"/>
            <a:ext cx="9086850" cy="6965950"/>
            <a:chOff x="8970522" y="1948553"/>
            <a:chExt cx="9086850" cy="69659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5438" y="2362718"/>
              <a:ext cx="6551310" cy="65513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970522" y="1948553"/>
              <a:ext cx="2807335" cy="1865630"/>
            </a:xfrm>
            <a:custGeom>
              <a:avLst/>
              <a:gdLst/>
              <a:ahLst/>
              <a:cxnLst/>
              <a:rect l="l" t="t" r="r" b="b"/>
              <a:pathLst>
                <a:path w="2807334" h="1865629">
                  <a:moveTo>
                    <a:pt x="0" y="703845"/>
                  </a:moveTo>
                  <a:lnTo>
                    <a:pt x="424470" y="928891"/>
                  </a:lnTo>
                  <a:lnTo>
                    <a:pt x="447858" y="886659"/>
                  </a:lnTo>
                  <a:lnTo>
                    <a:pt x="472239" y="845316"/>
                  </a:lnTo>
                  <a:lnTo>
                    <a:pt x="497589" y="804867"/>
                  </a:lnTo>
                  <a:lnTo>
                    <a:pt x="523887" y="765321"/>
                  </a:lnTo>
                  <a:lnTo>
                    <a:pt x="551108" y="726685"/>
                  </a:lnTo>
                  <a:lnTo>
                    <a:pt x="579231" y="688964"/>
                  </a:lnTo>
                  <a:lnTo>
                    <a:pt x="608233" y="652167"/>
                  </a:lnTo>
                  <a:lnTo>
                    <a:pt x="638092" y="616300"/>
                  </a:lnTo>
                  <a:lnTo>
                    <a:pt x="668783" y="581370"/>
                  </a:lnTo>
                  <a:lnTo>
                    <a:pt x="700285" y="547385"/>
                  </a:lnTo>
                  <a:lnTo>
                    <a:pt x="732576" y="514350"/>
                  </a:lnTo>
                  <a:lnTo>
                    <a:pt x="765631" y="482274"/>
                  </a:lnTo>
                  <a:lnTo>
                    <a:pt x="799429" y="451162"/>
                  </a:lnTo>
                  <a:lnTo>
                    <a:pt x="833947" y="421022"/>
                  </a:lnTo>
                  <a:lnTo>
                    <a:pt x="869162" y="391862"/>
                  </a:lnTo>
                  <a:lnTo>
                    <a:pt x="905051" y="363687"/>
                  </a:lnTo>
                  <a:lnTo>
                    <a:pt x="941593" y="336505"/>
                  </a:lnTo>
                  <a:lnTo>
                    <a:pt x="978763" y="310323"/>
                  </a:lnTo>
                  <a:lnTo>
                    <a:pt x="1016539" y="285148"/>
                  </a:lnTo>
                  <a:lnTo>
                    <a:pt x="1054899" y="260986"/>
                  </a:lnTo>
                  <a:lnTo>
                    <a:pt x="1093819" y="237845"/>
                  </a:lnTo>
                  <a:lnTo>
                    <a:pt x="1133278" y="215732"/>
                  </a:lnTo>
                  <a:lnTo>
                    <a:pt x="1173252" y="194653"/>
                  </a:lnTo>
                  <a:lnTo>
                    <a:pt x="1213718" y="174616"/>
                  </a:lnTo>
                  <a:lnTo>
                    <a:pt x="1254655" y="155628"/>
                  </a:lnTo>
                  <a:lnTo>
                    <a:pt x="1296039" y="137695"/>
                  </a:lnTo>
                  <a:lnTo>
                    <a:pt x="1337847" y="120824"/>
                  </a:lnTo>
                  <a:lnTo>
                    <a:pt x="1380057" y="105023"/>
                  </a:lnTo>
                  <a:lnTo>
                    <a:pt x="1422646" y="90299"/>
                  </a:lnTo>
                  <a:lnTo>
                    <a:pt x="1465592" y="76657"/>
                  </a:lnTo>
                  <a:lnTo>
                    <a:pt x="1508871" y="64106"/>
                  </a:lnTo>
                  <a:lnTo>
                    <a:pt x="1552461" y="52653"/>
                  </a:lnTo>
                  <a:lnTo>
                    <a:pt x="1596339" y="42303"/>
                  </a:lnTo>
                  <a:lnTo>
                    <a:pt x="1640483" y="33065"/>
                  </a:lnTo>
                  <a:lnTo>
                    <a:pt x="1684870" y="24945"/>
                  </a:lnTo>
                  <a:lnTo>
                    <a:pt x="1729476" y="17951"/>
                  </a:lnTo>
                  <a:lnTo>
                    <a:pt x="1774280" y="12088"/>
                  </a:lnTo>
                  <a:lnTo>
                    <a:pt x="1819258" y="7364"/>
                  </a:lnTo>
                  <a:lnTo>
                    <a:pt x="1864389" y="3787"/>
                  </a:lnTo>
                  <a:lnTo>
                    <a:pt x="1909648" y="1362"/>
                  </a:lnTo>
                  <a:lnTo>
                    <a:pt x="1955014" y="97"/>
                  </a:lnTo>
                  <a:lnTo>
                    <a:pt x="2000464" y="0"/>
                  </a:lnTo>
                  <a:lnTo>
                    <a:pt x="2045975" y="1076"/>
                  </a:lnTo>
                  <a:lnTo>
                    <a:pt x="2091524" y="3333"/>
                  </a:lnTo>
                  <a:lnTo>
                    <a:pt x="2137088" y="6777"/>
                  </a:lnTo>
                  <a:lnTo>
                    <a:pt x="2182646" y="11417"/>
                  </a:lnTo>
                  <a:lnTo>
                    <a:pt x="2228173" y="17258"/>
                  </a:lnTo>
                  <a:lnTo>
                    <a:pt x="2273648" y="24308"/>
                  </a:lnTo>
                  <a:lnTo>
                    <a:pt x="2319048" y="32574"/>
                  </a:lnTo>
                  <a:lnTo>
                    <a:pt x="2364350" y="42062"/>
                  </a:lnTo>
                  <a:lnTo>
                    <a:pt x="2409531" y="52780"/>
                  </a:lnTo>
                  <a:lnTo>
                    <a:pt x="2454568" y="64734"/>
                  </a:lnTo>
                  <a:lnTo>
                    <a:pt x="2499440" y="77932"/>
                  </a:lnTo>
                  <a:lnTo>
                    <a:pt x="2544122" y="92381"/>
                  </a:lnTo>
                  <a:lnTo>
                    <a:pt x="2588593" y="108086"/>
                  </a:lnTo>
                  <a:lnTo>
                    <a:pt x="2632830" y="125057"/>
                  </a:lnTo>
                  <a:lnTo>
                    <a:pt x="2676810" y="143298"/>
                  </a:lnTo>
                  <a:lnTo>
                    <a:pt x="2720510" y="162818"/>
                  </a:lnTo>
                  <a:lnTo>
                    <a:pt x="2763907" y="183623"/>
                  </a:lnTo>
                  <a:lnTo>
                    <a:pt x="2806979" y="205721"/>
                  </a:lnTo>
                  <a:lnTo>
                    <a:pt x="2621339" y="555866"/>
                  </a:lnTo>
                  <a:lnTo>
                    <a:pt x="2578702" y="534191"/>
                  </a:lnTo>
                  <a:lnTo>
                    <a:pt x="2535663" y="514144"/>
                  </a:lnTo>
                  <a:lnTo>
                    <a:pt x="2492259" y="495713"/>
                  </a:lnTo>
                  <a:lnTo>
                    <a:pt x="2448525" y="478888"/>
                  </a:lnTo>
                  <a:lnTo>
                    <a:pt x="2404498" y="463656"/>
                  </a:lnTo>
                  <a:lnTo>
                    <a:pt x="2360216" y="450007"/>
                  </a:lnTo>
                  <a:lnTo>
                    <a:pt x="2315714" y="437930"/>
                  </a:lnTo>
                  <a:lnTo>
                    <a:pt x="2271029" y="427413"/>
                  </a:lnTo>
                  <a:lnTo>
                    <a:pt x="2226198" y="418445"/>
                  </a:lnTo>
                  <a:lnTo>
                    <a:pt x="2181257" y="411014"/>
                  </a:lnTo>
                  <a:lnTo>
                    <a:pt x="2136242" y="405111"/>
                  </a:lnTo>
                  <a:lnTo>
                    <a:pt x="2091191" y="400723"/>
                  </a:lnTo>
                  <a:lnTo>
                    <a:pt x="2046140" y="397840"/>
                  </a:lnTo>
                  <a:lnTo>
                    <a:pt x="2001125" y="396449"/>
                  </a:lnTo>
                  <a:lnTo>
                    <a:pt x="1956183" y="396540"/>
                  </a:lnTo>
                  <a:lnTo>
                    <a:pt x="1911350" y="398103"/>
                  </a:lnTo>
                  <a:lnTo>
                    <a:pt x="1866664" y="401124"/>
                  </a:lnTo>
                  <a:lnTo>
                    <a:pt x="1822160" y="405594"/>
                  </a:lnTo>
                  <a:lnTo>
                    <a:pt x="1777875" y="411501"/>
                  </a:lnTo>
                  <a:lnTo>
                    <a:pt x="1733845" y="418834"/>
                  </a:lnTo>
                  <a:lnTo>
                    <a:pt x="1690108" y="427581"/>
                  </a:lnTo>
                  <a:lnTo>
                    <a:pt x="1646700" y="437732"/>
                  </a:lnTo>
                  <a:lnTo>
                    <a:pt x="1603657" y="449275"/>
                  </a:lnTo>
                  <a:lnTo>
                    <a:pt x="1561015" y="462199"/>
                  </a:lnTo>
                  <a:lnTo>
                    <a:pt x="1518813" y="476493"/>
                  </a:lnTo>
                  <a:lnTo>
                    <a:pt x="1477085" y="492146"/>
                  </a:lnTo>
                  <a:lnTo>
                    <a:pt x="1435868" y="509146"/>
                  </a:lnTo>
                  <a:lnTo>
                    <a:pt x="1395199" y="527483"/>
                  </a:lnTo>
                  <a:lnTo>
                    <a:pt x="1355116" y="547144"/>
                  </a:lnTo>
                  <a:lnTo>
                    <a:pt x="1315653" y="568119"/>
                  </a:lnTo>
                  <a:lnTo>
                    <a:pt x="1276848" y="590397"/>
                  </a:lnTo>
                  <a:lnTo>
                    <a:pt x="1238737" y="613966"/>
                  </a:lnTo>
                  <a:lnTo>
                    <a:pt x="1201357" y="638816"/>
                  </a:lnTo>
                  <a:lnTo>
                    <a:pt x="1164744" y="664934"/>
                  </a:lnTo>
                  <a:lnTo>
                    <a:pt x="1128935" y="692311"/>
                  </a:lnTo>
                  <a:lnTo>
                    <a:pt x="1093966" y="720934"/>
                  </a:lnTo>
                  <a:lnTo>
                    <a:pt x="1059874" y="750792"/>
                  </a:lnTo>
                  <a:lnTo>
                    <a:pt x="1026696" y="781875"/>
                  </a:lnTo>
                  <a:lnTo>
                    <a:pt x="994468" y="814170"/>
                  </a:lnTo>
                  <a:lnTo>
                    <a:pt x="963227" y="847668"/>
                  </a:lnTo>
                  <a:lnTo>
                    <a:pt x="933008" y="882355"/>
                  </a:lnTo>
                  <a:lnTo>
                    <a:pt x="903850" y="918223"/>
                  </a:lnTo>
                  <a:lnTo>
                    <a:pt x="875787" y="955258"/>
                  </a:lnTo>
                  <a:lnTo>
                    <a:pt x="848858" y="993451"/>
                  </a:lnTo>
                  <a:lnTo>
                    <a:pt x="823097" y="1032789"/>
                  </a:lnTo>
                  <a:lnTo>
                    <a:pt x="798543" y="1073262"/>
                  </a:lnTo>
                  <a:lnTo>
                    <a:pt x="775231" y="1114858"/>
                  </a:lnTo>
                  <a:lnTo>
                    <a:pt x="1183289" y="1331203"/>
                  </a:lnTo>
                  <a:lnTo>
                    <a:pt x="142123" y="1865417"/>
                  </a:lnTo>
                  <a:lnTo>
                    <a:pt x="0" y="703845"/>
                  </a:lnTo>
                  <a:close/>
                </a:path>
              </a:pathLst>
            </a:custGeom>
            <a:solidFill>
              <a:srgbClr val="115D66">
                <a:alpha val="529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12">
            <a:extLst>
              <a:ext uri="{FF2B5EF4-FFF2-40B4-BE49-F238E27FC236}">
                <a16:creationId xmlns:a16="http://schemas.microsoft.com/office/drawing/2014/main" id="{AA383B42-869D-B57A-06E4-875871EEEA6F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10465" y="607992"/>
            <a:ext cx="706755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204" dirty="0"/>
              <a:t>KALİTE KONTROL</a:t>
            </a:r>
            <a:endParaRPr spc="305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4BF53FE-5A22-FEAD-8CD3-12C97210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95" y="2719690"/>
            <a:ext cx="16123809" cy="4847619"/>
          </a:xfrm>
          <a:prstGeom prst="rect">
            <a:avLst/>
          </a:prstGeom>
        </p:spPr>
      </p:pic>
      <p:sp>
        <p:nvSpPr>
          <p:cNvPr id="6" name="object 12">
            <a:extLst>
              <a:ext uri="{FF2B5EF4-FFF2-40B4-BE49-F238E27FC236}">
                <a16:creationId xmlns:a16="http://schemas.microsoft.com/office/drawing/2014/main" id="{904EE344-FCA1-2246-AE31-15092610BEFF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883DB4A1-FA03-4116-8A7E-DBEC756FB10A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2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2852F207-8947-A781-8C8A-9D6D42FFED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10465" y="607992"/>
            <a:ext cx="706755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204" dirty="0"/>
              <a:t>KALİTE KONTROL</a:t>
            </a:r>
            <a:endParaRPr spc="305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636FDBA-63FE-FE4C-515E-8591D03B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7762"/>
            <a:ext cx="17648762" cy="8577338"/>
          </a:xfrm>
          <a:prstGeom prst="rect">
            <a:avLst/>
          </a:prstGeom>
        </p:spPr>
      </p:pic>
      <p:sp>
        <p:nvSpPr>
          <p:cNvPr id="2" name="object 12">
            <a:extLst>
              <a:ext uri="{FF2B5EF4-FFF2-40B4-BE49-F238E27FC236}">
                <a16:creationId xmlns:a16="http://schemas.microsoft.com/office/drawing/2014/main" id="{34D9571C-0099-AC00-F5AA-1BF43706C9A2}"/>
              </a:ext>
            </a:extLst>
          </p:cNvPr>
          <p:cNvSpPr txBox="1"/>
          <p:nvPr/>
        </p:nvSpPr>
        <p:spPr>
          <a:xfrm>
            <a:off x="16126642" y="97917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487" y="4195442"/>
            <a:ext cx="166369" cy="1663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8487" y="6491339"/>
            <a:ext cx="166369" cy="16636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221483" y="3899914"/>
            <a:ext cx="8941435" cy="2960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200" b="1" spc="320" dirty="0">
                <a:solidFill>
                  <a:srgbClr val="115D66"/>
                </a:solidFill>
                <a:latin typeface="Trebuchet MS"/>
                <a:cs typeface="Trebuchet MS"/>
              </a:rPr>
              <a:t>TEC</a:t>
            </a:r>
            <a:r>
              <a:rPr sz="4200" b="1" spc="22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395" dirty="0">
                <a:solidFill>
                  <a:srgbClr val="115D66"/>
                </a:solidFill>
                <a:latin typeface="Trebuchet MS"/>
                <a:cs typeface="Trebuchet MS"/>
              </a:rPr>
              <a:t>ALLIANCE</a:t>
            </a:r>
            <a:r>
              <a:rPr sz="4200" b="1" spc="22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345" dirty="0">
                <a:solidFill>
                  <a:srgbClr val="115D66"/>
                </a:solidFill>
                <a:latin typeface="Trebuchet MS"/>
                <a:cs typeface="Trebuchet MS"/>
              </a:rPr>
              <a:t>CERTIFIED</a:t>
            </a:r>
            <a:r>
              <a:rPr sz="4200" b="1" spc="229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345" dirty="0">
                <a:solidFill>
                  <a:srgbClr val="115D66"/>
                </a:solidFill>
                <a:latin typeface="Trebuchet MS"/>
                <a:cs typeface="Trebuchet MS"/>
              </a:rPr>
              <a:t>DATA</a:t>
            </a:r>
            <a:endParaRPr sz="4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00"/>
              </a:spcBef>
            </a:pPr>
            <a:r>
              <a:rPr sz="4200" b="1" spc="405" dirty="0">
                <a:solidFill>
                  <a:srgbClr val="115D66"/>
                </a:solidFill>
                <a:latin typeface="Trebuchet MS"/>
                <a:cs typeface="Trebuchet MS"/>
              </a:rPr>
              <a:t>PROVIDER</a:t>
            </a:r>
            <a:endParaRPr sz="4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00"/>
              </a:spcBef>
            </a:pPr>
            <a:r>
              <a:rPr sz="4200" b="1" spc="420" dirty="0">
                <a:solidFill>
                  <a:srgbClr val="115D66"/>
                </a:solidFill>
                <a:latin typeface="Trebuchet MS"/>
                <a:cs typeface="Trebuchet MS"/>
              </a:rPr>
              <a:t>ALDOC</a:t>
            </a:r>
            <a:r>
              <a:rPr sz="4200" b="1" spc="210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345" dirty="0">
                <a:solidFill>
                  <a:srgbClr val="115D66"/>
                </a:solidFill>
                <a:latin typeface="Trebuchet MS"/>
                <a:cs typeface="Trebuchet MS"/>
              </a:rPr>
              <a:t>DATA</a:t>
            </a:r>
            <a:r>
              <a:rPr sz="4200" b="1" spc="21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405" dirty="0">
                <a:solidFill>
                  <a:srgbClr val="115D66"/>
                </a:solidFill>
                <a:latin typeface="Trebuchet MS"/>
                <a:cs typeface="Trebuchet MS"/>
              </a:rPr>
              <a:t>PROVIDER</a:t>
            </a:r>
            <a:endParaRPr sz="4200">
              <a:latin typeface="Trebuchet MS"/>
              <a:cs typeface="Trebuchet MS"/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B6F48D85-AE55-CE98-4D90-F0C1CADE1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11" y="4343039"/>
            <a:ext cx="8503303" cy="3252514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AEA6BA81-76B8-82BB-E870-AC02B12526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06" b="26432"/>
          <a:stretch/>
        </p:blipFill>
        <p:spPr>
          <a:xfrm>
            <a:off x="1853856" y="7357430"/>
            <a:ext cx="4649503" cy="2090486"/>
          </a:xfrm>
          <a:prstGeom prst="rect">
            <a:avLst/>
          </a:prstGeom>
        </p:spPr>
      </p:pic>
      <p:sp>
        <p:nvSpPr>
          <p:cNvPr id="21" name="object 16">
            <a:extLst>
              <a:ext uri="{FF2B5EF4-FFF2-40B4-BE49-F238E27FC236}">
                <a16:creationId xmlns:a16="http://schemas.microsoft.com/office/drawing/2014/main" id="{E636DA19-118E-837D-32C7-18B22DCF9F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9115" y="536980"/>
            <a:ext cx="9350375" cy="88613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2932430" marR="5080" indent="-2920365">
              <a:lnSpc>
                <a:spcPts val="7050"/>
              </a:lnSpc>
              <a:spcBef>
                <a:spcPts val="229"/>
              </a:spcBef>
            </a:pPr>
            <a:r>
              <a:rPr lang="tr-TR" spc="320" dirty="0"/>
              <a:t>MÜKEMMEL İŞ DESTEĞİ</a:t>
            </a:r>
            <a:endParaRPr spc="300"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22F13A6-DF4C-897F-AB08-27BDBAF3758C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2512652"/>
            <a:ext cx="17746980" cy="7774305"/>
            <a:chOff x="-2041" y="2512652"/>
            <a:chExt cx="17746980" cy="7774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31" y="5992581"/>
              <a:ext cx="4791059" cy="36004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2041" y="857236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138992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041" y="9709849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6000" y="2512652"/>
              <a:ext cx="14268449" cy="6743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290" y="4970525"/>
              <a:ext cx="4810109" cy="101915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31021" y="607995"/>
            <a:ext cx="9527979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295" dirty="0"/>
              <a:t>SATIŞ &amp; PAZARLAMA</a:t>
            </a:r>
            <a:endParaRPr spc="355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C286A6BC-9722-AAE3-75C1-CCB7BD5227E2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61"/>
            <a:ext cx="1714500" cy="1714711"/>
            <a:chOff x="-2041" y="8572361"/>
            <a:chExt cx="1714500" cy="1714711"/>
          </a:xfrm>
        </p:grpSpPr>
        <p:sp>
          <p:nvSpPr>
            <p:cNvPr id="4" name="object 4"/>
            <p:cNvSpPr/>
            <p:nvPr/>
          </p:nvSpPr>
          <p:spPr>
            <a:xfrm>
              <a:off x="-2041" y="857236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138992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041" y="9709849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AFD5A38C-E3F8-9777-09CB-540BF3FC1E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1021" y="607995"/>
            <a:ext cx="9527979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295" dirty="0"/>
              <a:t>SATIŞ &amp; PAZARLAMA</a:t>
            </a:r>
            <a:endParaRPr spc="355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A059210-8A67-1AA9-03CC-31BAE95E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45580"/>
            <a:ext cx="5248275" cy="6772275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F53831B6-1285-FDB9-F36B-8FA03E8D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379" y="2245580"/>
            <a:ext cx="9239250" cy="6934200"/>
          </a:xfrm>
          <a:prstGeom prst="rect">
            <a:avLst/>
          </a:prstGeom>
        </p:spPr>
      </p:pic>
      <p:sp>
        <p:nvSpPr>
          <p:cNvPr id="3" name="object 12">
            <a:extLst>
              <a:ext uri="{FF2B5EF4-FFF2-40B4-BE49-F238E27FC236}">
                <a16:creationId xmlns:a16="http://schemas.microsoft.com/office/drawing/2014/main" id="{6E46BCC5-2F44-FABC-0625-995315A60812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5105399" y="3188541"/>
            <a:ext cx="13149943" cy="55801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52010" marR="5080">
              <a:lnSpc>
                <a:spcPct val="108400"/>
              </a:lnSpc>
              <a:spcBef>
                <a:spcPts val="90"/>
              </a:spcBef>
            </a:pPr>
            <a:r>
              <a:rPr lang="tr-TR" spc="195" dirty="0"/>
              <a:t>ÜÇEL KAUÇUK 1980 yılında Türk otomotiv sektörünün kalbi olan Bursa'da kurulmuştur. Kurulduğu yıldan bu yana kalite odaklı felsefesi ve özverili kadrosu ile yurt içi - yurt dışı piyasada OEM parça üretimini ve faaliyetlerini yakından takip eden </a:t>
            </a:r>
            <a:r>
              <a:rPr lang="tr-TR" sz="3600" spc="195" dirty="0"/>
              <a:t>ÜÇEL KAUÇUK </a:t>
            </a:r>
            <a:r>
              <a:rPr lang="tr-TR" spc="195" dirty="0"/>
              <a:t> Ar-Ge departmanı ve test laboratuvarı ile hizmet vermeye devam etmektedir.</a:t>
            </a:r>
            <a:endParaRPr spc="5" dirty="0"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682389" y="2301635"/>
            <a:ext cx="2857500" cy="5309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tr-TR" sz="3350" spc="280" dirty="0"/>
              <a:t>HAKKIMIZDA</a:t>
            </a:r>
            <a:endParaRPr sz="3350" dirty="0"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17522" y="31419"/>
            <a:ext cx="1247774" cy="1247774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F8995F28-DEB8-05EB-64BC-5EA9B2F0A978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7" name="object 15">
            <a:extLst>
              <a:ext uri="{FF2B5EF4-FFF2-40B4-BE49-F238E27FC236}">
                <a16:creationId xmlns:a16="http://schemas.microsoft.com/office/drawing/2014/main" id="{E9EE2261-A0B0-0742-E87B-1659ED47C1B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97B83292-966D-9CB5-1876-E0A0F9BC3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229600" cy="5388864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1B7805E1-097D-F218-722B-8B7D63E6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8775"/>
            <a:ext cx="9577935" cy="44082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5"/>
            <a:ext cx="1714500" cy="1714500"/>
            <a:chOff x="16575492" y="5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5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5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8"/>
              <a:ext cx="1247774" cy="1247774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8905" y="2256138"/>
            <a:ext cx="2847974" cy="612454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845031" y="616092"/>
            <a:ext cx="14597938" cy="1220847"/>
          </a:xfrm>
          <a:prstGeom prst="rect">
            <a:avLst/>
          </a:prstGeom>
        </p:spPr>
        <p:txBody>
          <a:bodyPr vert="horz" wrap="square" lIns="0" tIns="309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  <a:tabLst>
                <a:tab pos="6057900" algn="l"/>
              </a:tabLst>
            </a:pPr>
            <a:r>
              <a:rPr kumimoji="0" lang="tr-TR" sz="5900" b="1" i="0" u="none" strike="noStrike" kern="0" cap="none" spc="295" normalizeH="0" baseline="0" noProof="0" dirty="0">
                <a:ln>
                  <a:noFill/>
                </a:ln>
                <a:solidFill>
                  <a:srgbClr val="B38B45"/>
                </a:solidFill>
                <a:effectLst/>
                <a:uLnTx/>
                <a:uFillTx/>
                <a:latin typeface="Trebuchet MS"/>
                <a:ea typeface="+mj-ea"/>
              </a:rPr>
              <a:t>SEKTÖREL PERFORMANS ÖDÜLLERİMİZ</a:t>
            </a:r>
            <a:endParaRPr sz="3200" dirty="0"/>
          </a:p>
        </p:txBody>
      </p:sp>
      <p:sp>
        <p:nvSpPr>
          <p:cNvPr id="17" name="object 17"/>
          <p:cNvSpPr txBox="1"/>
          <p:nvPr/>
        </p:nvSpPr>
        <p:spPr>
          <a:xfrm>
            <a:off x="2728224" y="8540483"/>
            <a:ext cx="1029335" cy="518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b="1" spc="140" dirty="0">
                <a:solidFill>
                  <a:srgbClr val="115D66"/>
                </a:solidFill>
                <a:latin typeface="Trebuchet MS"/>
                <a:cs typeface="Trebuchet MS"/>
              </a:rPr>
              <a:t>2</a:t>
            </a:r>
            <a:r>
              <a:rPr sz="3200" b="1" spc="300" dirty="0">
                <a:solidFill>
                  <a:srgbClr val="115D66"/>
                </a:solidFill>
                <a:latin typeface="Trebuchet MS"/>
                <a:cs typeface="Trebuchet MS"/>
              </a:rPr>
              <a:t>0</a:t>
            </a:r>
            <a:r>
              <a:rPr sz="3200" b="1" spc="-90" dirty="0">
                <a:solidFill>
                  <a:srgbClr val="115D66"/>
                </a:solidFill>
                <a:latin typeface="Trebuchet MS"/>
                <a:cs typeface="Trebuchet MS"/>
              </a:rPr>
              <a:t>1</a:t>
            </a:r>
            <a:r>
              <a:rPr sz="3200" b="1" spc="30" dirty="0">
                <a:solidFill>
                  <a:srgbClr val="115D66"/>
                </a:solidFill>
                <a:latin typeface="Trebuchet MS"/>
                <a:cs typeface="Trebuchet MS"/>
              </a:rPr>
              <a:t>9</a:t>
            </a:r>
            <a:endParaRPr sz="3200" dirty="0">
              <a:latin typeface="Trebuchet MS"/>
              <a:cs typeface="Trebuchet MS"/>
            </a:endParaRPr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9492DCA4-8FB4-42FD-AF4E-8E25F0043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2433112"/>
            <a:ext cx="4238144" cy="5594350"/>
          </a:xfrm>
          <a:prstGeom prst="rect">
            <a:avLst/>
          </a:prstGeom>
        </p:spPr>
      </p:pic>
      <p:sp>
        <p:nvSpPr>
          <p:cNvPr id="22" name="object 17">
            <a:extLst>
              <a:ext uri="{FF2B5EF4-FFF2-40B4-BE49-F238E27FC236}">
                <a16:creationId xmlns:a16="http://schemas.microsoft.com/office/drawing/2014/main" id="{96AEB2A5-2D02-4B1E-ADDD-4D4BBD2ABB90}"/>
              </a:ext>
            </a:extLst>
          </p:cNvPr>
          <p:cNvSpPr txBox="1"/>
          <p:nvPr/>
        </p:nvSpPr>
        <p:spPr>
          <a:xfrm>
            <a:off x="8229600" y="8623635"/>
            <a:ext cx="1184512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b="1" spc="140" dirty="0">
                <a:solidFill>
                  <a:srgbClr val="115D66"/>
                </a:solidFill>
                <a:latin typeface="Trebuchet MS"/>
                <a:cs typeface="Trebuchet MS"/>
              </a:rPr>
              <a:t>2</a:t>
            </a:r>
            <a:r>
              <a:rPr sz="3200" b="1" spc="300" dirty="0">
                <a:solidFill>
                  <a:srgbClr val="115D66"/>
                </a:solidFill>
                <a:latin typeface="Trebuchet MS"/>
                <a:cs typeface="Trebuchet MS"/>
              </a:rPr>
              <a:t>0</a:t>
            </a:r>
            <a:r>
              <a:rPr lang="tr-TR" sz="3200" b="1" spc="300" dirty="0">
                <a:solidFill>
                  <a:srgbClr val="115D66"/>
                </a:solidFill>
                <a:latin typeface="Trebuchet MS"/>
                <a:cs typeface="Trebuchet MS"/>
              </a:rPr>
              <a:t>21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E30645F9-3A7C-EB56-75C0-31D7308DE842}"/>
              </a:ext>
            </a:extLst>
          </p:cNvPr>
          <p:cNvSpPr txBox="1"/>
          <p:nvPr/>
        </p:nvSpPr>
        <p:spPr>
          <a:xfrm>
            <a:off x="13868400" y="8540482"/>
            <a:ext cx="1029335" cy="518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b="1" spc="140" dirty="0">
                <a:solidFill>
                  <a:srgbClr val="115D66"/>
                </a:solidFill>
                <a:latin typeface="Trebuchet MS"/>
                <a:cs typeface="Trebuchet MS"/>
              </a:rPr>
              <a:t>2</a:t>
            </a:r>
            <a:r>
              <a:rPr sz="3200" b="1" spc="300" dirty="0">
                <a:solidFill>
                  <a:srgbClr val="115D66"/>
                </a:solidFill>
                <a:latin typeface="Trebuchet MS"/>
                <a:cs typeface="Trebuchet MS"/>
              </a:rPr>
              <a:t>0</a:t>
            </a:r>
            <a:r>
              <a:rPr lang="tr-TR" sz="3200" b="1" spc="-90" dirty="0">
                <a:solidFill>
                  <a:srgbClr val="115D66"/>
                </a:solidFill>
                <a:latin typeface="Trebuchet MS"/>
                <a:cs typeface="Trebuchet MS"/>
              </a:rPr>
              <a:t>22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3B67F40C-4A26-5478-7F54-159FBC856988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1880C64B-E693-E4C6-7840-00BDC85B0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5093" y="2433113"/>
            <a:ext cx="2523507" cy="55943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5"/>
            <a:ext cx="2238374" cy="714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2"/>
              <a:ext cx="1247774" cy="124777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098709" y="413677"/>
            <a:ext cx="4925378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475" dirty="0"/>
              <a:t>ÜÇEL AİLESİ</a:t>
            </a:r>
            <a:endParaRPr spc="305" dirty="0"/>
          </a:p>
        </p:txBody>
      </p:sp>
      <p:sp>
        <p:nvSpPr>
          <p:cNvPr id="14" name="object 14"/>
          <p:cNvSpPr txBox="1"/>
          <p:nvPr/>
        </p:nvSpPr>
        <p:spPr>
          <a:xfrm>
            <a:off x="685800" y="4786933"/>
            <a:ext cx="16306800" cy="10390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399"/>
              </a:lnSpc>
              <a:spcBef>
                <a:spcPts val="100"/>
              </a:spcBef>
            </a:pPr>
            <a:r>
              <a:rPr lang="tr-TR" sz="3050" b="1" spc="380" dirty="0">
                <a:latin typeface="Trebuchet MS"/>
                <a:cs typeface="Trebuchet MS"/>
              </a:rPr>
              <a:t>Ekibimize yatırım yapıyoruz, çünkü firmamızın sahip olduğu en değerli kaynağının insan olduğuna inanıyoruz .</a:t>
            </a:r>
            <a:endParaRPr sz="3050" dirty="0">
              <a:latin typeface="Trebuchet MS"/>
              <a:cs typeface="Trebuchet MS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5593B813-11CA-0FF8-C1E1-659AFBD94D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90"/>
          <a:stretch/>
        </p:blipFill>
        <p:spPr>
          <a:xfrm>
            <a:off x="11883720" y="1218613"/>
            <a:ext cx="4314308" cy="3395887"/>
          </a:xfrm>
          <a:prstGeom prst="rect">
            <a:avLst/>
          </a:prstGeom>
        </p:spPr>
      </p:pic>
      <p:sp>
        <p:nvSpPr>
          <p:cNvPr id="19" name="object 12">
            <a:extLst>
              <a:ext uri="{FF2B5EF4-FFF2-40B4-BE49-F238E27FC236}">
                <a16:creationId xmlns:a16="http://schemas.microsoft.com/office/drawing/2014/main" id="{A35D9A68-CCE8-F9A5-A3B8-94D219149DFE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E0A365A1-647D-1144-F36C-95F21D26B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9"/>
          <a:stretch/>
        </p:blipFill>
        <p:spPr>
          <a:xfrm>
            <a:off x="1344289" y="1218613"/>
            <a:ext cx="7789573" cy="3461425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BD03FDB4-D314-2D31-8DDA-104FE3E60A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99"/>
          <a:stretch/>
        </p:blipFill>
        <p:spPr>
          <a:xfrm>
            <a:off x="627934" y="5837909"/>
            <a:ext cx="8058866" cy="3799283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30832310-3130-EA25-8128-121807B16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0" y="5825935"/>
            <a:ext cx="5867400" cy="4103309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964D6180-8106-56E3-A0EB-467F9F09A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90"/>
          <a:stretch/>
        </p:blipFill>
        <p:spPr>
          <a:xfrm>
            <a:off x="11922909" y="1218613"/>
            <a:ext cx="4314308" cy="3395887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C79E3871-0EED-785A-FCB7-EC2FBE3FC9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9"/>
          <a:stretch/>
        </p:blipFill>
        <p:spPr>
          <a:xfrm>
            <a:off x="1383478" y="1218613"/>
            <a:ext cx="7789573" cy="3461425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A04EB62C-0601-7592-747A-66D3CFF6EE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99"/>
          <a:stretch/>
        </p:blipFill>
        <p:spPr>
          <a:xfrm>
            <a:off x="667123" y="5837909"/>
            <a:ext cx="8058866" cy="379928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5" name="object 5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0"/>
              <a:ext cx="1247774" cy="124777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10" name="object 10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12996" y="578068"/>
            <a:ext cx="4057649" cy="9134475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B80AD582-B25B-AE34-F222-9502353F27D9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75492" y="1"/>
            <a:ext cx="1714500" cy="1714500"/>
            <a:chOff x="16575492" y="1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16575492" y="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144921" y="1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714338" y="1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7" name="object 7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832043" y="4414478"/>
            <a:ext cx="5928360" cy="1343025"/>
            <a:chOff x="10832043" y="4414478"/>
            <a:chExt cx="5928360" cy="134302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72726" y="4455566"/>
              <a:ext cx="1247774" cy="12668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2043" y="4414478"/>
              <a:ext cx="1285874" cy="134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06643" y="4507046"/>
              <a:ext cx="1209674" cy="11239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75460" y="4530242"/>
              <a:ext cx="1295399" cy="10858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03103" y="4459955"/>
              <a:ext cx="1257299" cy="12191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460460" y="2799699"/>
            <a:ext cx="4683125" cy="1351280"/>
          </a:xfrm>
          <a:prstGeom prst="rect">
            <a:avLst/>
          </a:prstGeom>
          <a:ln w="70623">
            <a:solidFill>
              <a:srgbClr val="115D66"/>
            </a:solidFill>
          </a:ln>
        </p:spPr>
        <p:txBody>
          <a:bodyPr vert="horz" wrap="square" lIns="0" tIns="191135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505"/>
              </a:spcBef>
            </a:pPr>
            <a:r>
              <a:rPr spc="165" dirty="0"/>
              <a:t>JOIN</a:t>
            </a:r>
            <a:r>
              <a:rPr spc="-395" dirty="0"/>
              <a:t> </a:t>
            </a:r>
            <a:r>
              <a:rPr spc="509" dirty="0"/>
              <a:t>US</a:t>
            </a:r>
            <a:r>
              <a:rPr spc="-390" dirty="0"/>
              <a:t> </a:t>
            </a:r>
            <a:r>
              <a:rPr spc="434" dirty="0"/>
              <a:t>ON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1081376" y="5575357"/>
            <a:ext cx="544385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100" b="1" u="heavy" spc="45" dirty="0">
                <a:solidFill>
                  <a:srgbClr val="115D66"/>
                </a:solidFill>
                <a:uFill>
                  <a:solidFill>
                    <a:srgbClr val="115D66"/>
                  </a:solidFill>
                </a:uFill>
                <a:latin typeface="Trebuchet MS"/>
                <a:cs typeface="Trebuchet MS"/>
                <a:hlinkClick r:id="rId7"/>
              </a:rPr>
              <a:t>www.ucelrubber.com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35D7BA03-354B-4952-B2C9-0133DBD60E22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B74C3D95-0DC7-7C80-F73C-D3EDECE1A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2526" y="321467"/>
            <a:ext cx="7951694" cy="91081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16575492" y="1"/>
            <a:ext cx="1714500" cy="1714500"/>
            <a:chOff x="16575492" y="1"/>
            <a:chExt cx="1714500" cy="1714500"/>
          </a:xfrm>
        </p:grpSpPr>
        <p:sp>
          <p:nvSpPr>
            <p:cNvPr id="8" name="object 8"/>
            <p:cNvSpPr/>
            <p:nvPr/>
          </p:nvSpPr>
          <p:spPr>
            <a:xfrm>
              <a:off x="16575492" y="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144921" y="1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14338" y="1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17522" y="31421"/>
              <a:ext cx="1247774" cy="124777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572000" y="545606"/>
            <a:ext cx="7787413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360" dirty="0"/>
              <a:t>Ü</a:t>
            </a:r>
            <a:r>
              <a:rPr lang="tr-TR" sz="7000" spc="360" dirty="0"/>
              <a:t>Ç</a:t>
            </a:r>
            <a:r>
              <a:rPr sz="7000" spc="360" dirty="0"/>
              <a:t>EL</a:t>
            </a:r>
            <a:r>
              <a:rPr lang="tr-TR" sz="7000" spc="360" dirty="0"/>
              <a:t>’İN</a:t>
            </a:r>
            <a:r>
              <a:rPr sz="7000" spc="-490" dirty="0"/>
              <a:t> </a:t>
            </a:r>
            <a:r>
              <a:rPr lang="tr-TR" sz="7000" spc="-490" dirty="0"/>
              <a:t>TARİHÇESİ</a:t>
            </a:r>
            <a:endParaRPr sz="7000" dirty="0"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A9E2C1C-081A-3DD5-8FBF-8AE658A31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51" y="1976306"/>
            <a:ext cx="17798798" cy="7662994"/>
          </a:xfrm>
          <a:prstGeom prst="rect">
            <a:avLst/>
          </a:prstGeom>
        </p:spPr>
      </p:pic>
      <p:sp>
        <p:nvSpPr>
          <p:cNvPr id="2" name="object 12">
            <a:extLst>
              <a:ext uri="{FF2B5EF4-FFF2-40B4-BE49-F238E27FC236}">
                <a16:creationId xmlns:a16="http://schemas.microsoft.com/office/drawing/2014/main" id="{F1FCD153-2A65-A014-4B12-1B69C44C4DA6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4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1620" y="811865"/>
            <a:ext cx="8086709" cy="7019903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54827" y="1001795"/>
            <a:ext cx="6324599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8530" algn="l"/>
              </a:tabLst>
            </a:pPr>
            <a:r>
              <a:rPr lang="tr-TR" sz="3200" b="0" spc="175" dirty="0">
                <a:solidFill>
                  <a:srgbClr val="FDFFFF"/>
                </a:solidFill>
                <a:latin typeface="Calibri"/>
                <a:cs typeface="Calibri"/>
              </a:rPr>
              <a:t>Üretimde Son Teknoloji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3540000">
            <a:off x="5712262" y="4108680"/>
            <a:ext cx="3760884" cy="426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lang="tr-TR" sz="3500" spc="390" dirty="0">
                <a:solidFill>
                  <a:srgbClr val="FDFFFF"/>
                </a:solidFill>
                <a:latin typeface="Calibri"/>
                <a:cs typeface="Calibri"/>
              </a:rPr>
              <a:t>Rekabetçi Fiyat</a:t>
            </a:r>
            <a:endParaRPr sz="5250" baseline="-5555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17960519">
            <a:off x="7995689" y="3280289"/>
            <a:ext cx="5887927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20"/>
              </a:lnSpc>
            </a:pPr>
            <a:r>
              <a:rPr lang="tr-TR" sz="3200" spc="390" dirty="0">
                <a:solidFill>
                  <a:srgbClr val="FDFFFF"/>
                </a:solidFill>
                <a:latin typeface="Calibri"/>
                <a:cs typeface="Calibri"/>
              </a:rPr>
              <a:t>Tam zamanlı Lojistik Destek</a:t>
            </a:r>
            <a:endParaRPr sz="3200" baseline="4566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7781" y="8149679"/>
            <a:ext cx="13446125" cy="1211229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lang="tr-TR" sz="3600" spc="305" dirty="0">
                <a:latin typeface="Trebuchet MS"/>
                <a:cs typeface="Trebuchet MS"/>
              </a:rPr>
              <a:t>ÜÇEL KAUÇUK olarak bu 3 kurala dayalı sağlam bir misyonumuz var.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E93BB7FB-5C82-8E8C-9145-D6BE1BDFB64E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4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01295" y="943343"/>
            <a:ext cx="5169535" cy="561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8530" algn="l"/>
              </a:tabLst>
            </a:pPr>
            <a:r>
              <a:rPr sz="3500" b="0" spc="175" dirty="0">
                <a:solidFill>
                  <a:srgbClr val="FDFFFF"/>
                </a:solidFill>
                <a:latin typeface="Calibri"/>
                <a:cs typeface="Calibri"/>
              </a:rPr>
              <a:t>Mastering	manufacturing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18060000">
            <a:off x="8191126" y="3421896"/>
            <a:ext cx="5318046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20"/>
              </a:lnSpc>
            </a:pPr>
            <a:r>
              <a:rPr sz="5475" spc="-1192" baseline="-3044" dirty="0">
                <a:solidFill>
                  <a:srgbClr val="FDFFFF"/>
                </a:solidFill>
                <a:latin typeface="Calibri"/>
                <a:cs typeface="Calibri"/>
              </a:rPr>
              <a:t>O</a:t>
            </a:r>
            <a:r>
              <a:rPr sz="5475" spc="-375" baseline="-3044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5475" spc="-390" baseline="-2283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r>
              <a:rPr sz="5475" spc="232" baseline="-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390" baseline="-2283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r>
              <a:rPr sz="5475" spc="-209" baseline="-1522" dirty="0">
                <a:solidFill>
                  <a:srgbClr val="FDFFFF"/>
                </a:solidFill>
                <a:latin typeface="Calibri"/>
                <a:cs typeface="Calibri"/>
              </a:rPr>
              <a:t>a</a:t>
            </a:r>
            <a:r>
              <a:rPr sz="5475" spc="-375" baseline="-1522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5475" spc="-382" baseline="-1522" dirty="0">
                <a:solidFill>
                  <a:srgbClr val="FDFFFF"/>
                </a:solidFill>
                <a:latin typeface="Calibri"/>
                <a:cs typeface="Calibri"/>
              </a:rPr>
              <a:t>d</a:t>
            </a:r>
            <a:r>
              <a:rPr sz="3650" spc="-105" dirty="0">
                <a:solidFill>
                  <a:srgbClr val="FDFFFF"/>
                </a:solidFill>
                <a:latin typeface="Calibri"/>
                <a:cs typeface="Calibri"/>
              </a:rPr>
              <a:t>i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3650" spc="120" dirty="0">
                <a:solidFill>
                  <a:srgbClr val="FDFFFF"/>
                </a:solidFill>
                <a:latin typeface="Calibri"/>
                <a:cs typeface="Calibri"/>
              </a:rPr>
              <a:t>g</a:t>
            </a:r>
            <a:r>
              <a:rPr sz="3650" spc="-204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3650" spc="-240" dirty="0">
                <a:solidFill>
                  <a:srgbClr val="FDFFFF"/>
                </a:solidFill>
                <a:latin typeface="Calibri"/>
                <a:cs typeface="Calibri"/>
              </a:rPr>
              <a:t>b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3650" spc="155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3650" spc="-105" dirty="0">
                <a:solidFill>
                  <a:srgbClr val="FDFFFF"/>
                </a:solidFill>
                <a:latin typeface="Calibri"/>
                <a:cs typeface="Calibri"/>
              </a:rPr>
              <a:t>i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5475" spc="-359" baseline="1522" dirty="0">
                <a:solidFill>
                  <a:srgbClr val="FDFFFF"/>
                </a:solidFill>
                <a:latin typeface="Calibri"/>
                <a:cs typeface="Calibri"/>
              </a:rPr>
              <a:t>e</a:t>
            </a:r>
            <a:r>
              <a:rPr sz="5475" spc="307" baseline="1522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457" baseline="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307" baseline="2283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5475" spc="232" baseline="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450" baseline="3044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5475" spc="-292" baseline="3044" dirty="0">
                <a:solidFill>
                  <a:srgbClr val="FDFFFF"/>
                </a:solidFill>
                <a:latin typeface="Calibri"/>
                <a:cs typeface="Calibri"/>
              </a:rPr>
              <a:t>p</a:t>
            </a:r>
            <a:r>
              <a:rPr sz="5475" spc="-367" baseline="3044" dirty="0">
                <a:solidFill>
                  <a:srgbClr val="FDFFFF"/>
                </a:solidFill>
                <a:latin typeface="Calibri"/>
                <a:cs typeface="Calibri"/>
              </a:rPr>
              <a:t>p</a:t>
            </a:r>
            <a:r>
              <a:rPr sz="5475" spc="-397" baseline="3805" dirty="0">
                <a:solidFill>
                  <a:srgbClr val="FDFFFF"/>
                </a:solidFill>
                <a:latin typeface="Calibri"/>
                <a:cs typeface="Calibri"/>
              </a:rPr>
              <a:t>o</a:t>
            </a:r>
            <a:r>
              <a:rPr sz="5475" spc="-254" baseline="3805" dirty="0">
                <a:solidFill>
                  <a:srgbClr val="FDFFFF"/>
                </a:solidFill>
                <a:latin typeface="Calibri"/>
                <a:cs typeface="Calibri"/>
              </a:rPr>
              <a:t>r</a:t>
            </a:r>
            <a:r>
              <a:rPr sz="5475" spc="-165" baseline="4566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endParaRPr sz="5475" baseline="4566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98D242A7-8430-C280-8CCA-743B4097997F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5538ABC3-1E7F-4A89-590D-58EEA21B6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82347"/>
            <a:ext cx="9906000" cy="987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4980" y="8415235"/>
            <a:ext cx="170874" cy="1708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4980" y="9034654"/>
            <a:ext cx="170874" cy="1708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4980" y="9654074"/>
            <a:ext cx="170874" cy="1708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05200" y="8196966"/>
            <a:ext cx="8440033" cy="18840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tr-TR" sz="3500" spc="-85" dirty="0">
                <a:solidFill>
                  <a:srgbClr val="115D66"/>
                </a:solidFill>
                <a:latin typeface="Arial Narrow"/>
                <a:cs typeface="Arial Narrow"/>
              </a:rPr>
              <a:t>4.0</a:t>
            </a:r>
            <a:r>
              <a:rPr sz="3500" spc="-85" dirty="0">
                <a:solidFill>
                  <a:srgbClr val="115D66"/>
                </a:solidFill>
                <a:latin typeface="Arial Narrow"/>
                <a:cs typeface="Arial Narrow"/>
              </a:rPr>
              <a:t>00+</a:t>
            </a:r>
            <a:r>
              <a:rPr sz="3500" spc="55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85" dirty="0">
                <a:solidFill>
                  <a:srgbClr val="B38B45"/>
                </a:solidFill>
                <a:latin typeface="Arial Narrow"/>
                <a:cs typeface="Arial Narrow"/>
              </a:rPr>
              <a:t>product</a:t>
            </a:r>
            <a:r>
              <a:rPr sz="3500" spc="5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45" dirty="0">
                <a:solidFill>
                  <a:srgbClr val="B38B45"/>
                </a:solidFill>
                <a:latin typeface="Arial Narrow"/>
                <a:cs typeface="Arial Narrow"/>
              </a:rPr>
              <a:t>references</a:t>
            </a:r>
            <a:endParaRPr sz="3500" dirty="0">
              <a:latin typeface="Arial Narrow"/>
              <a:cs typeface="Arial Narrow"/>
            </a:endParaRPr>
          </a:p>
          <a:p>
            <a:pPr marL="12700" marR="5080">
              <a:lnSpc>
                <a:spcPct val="116100"/>
              </a:lnSpc>
            </a:pPr>
            <a:r>
              <a:rPr lang="tr-TR" sz="3500" spc="-490" dirty="0">
                <a:solidFill>
                  <a:srgbClr val="115D66"/>
                </a:solidFill>
                <a:latin typeface="Arial Narrow"/>
                <a:cs typeface="Arial Narrow"/>
              </a:rPr>
              <a:t>2 0</a:t>
            </a:r>
            <a:r>
              <a:rPr sz="3500" dirty="0">
                <a:solidFill>
                  <a:srgbClr val="115D66"/>
                </a:solidFill>
                <a:latin typeface="Arial Narrow"/>
                <a:cs typeface="Arial Narrow"/>
              </a:rPr>
              <a:t>.000</a:t>
            </a:r>
            <a:r>
              <a:rPr sz="3500" spc="-285" dirty="0">
                <a:solidFill>
                  <a:srgbClr val="115D66"/>
                </a:solidFill>
                <a:latin typeface="Arial Narrow"/>
                <a:cs typeface="Arial Narrow"/>
              </a:rPr>
              <a:t>+</a:t>
            </a:r>
            <a:r>
              <a:rPr sz="3500" spc="65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5" dirty="0">
                <a:solidFill>
                  <a:srgbClr val="B38B45"/>
                </a:solidFill>
                <a:latin typeface="Arial Narrow"/>
                <a:cs typeface="Arial Narrow"/>
              </a:rPr>
              <a:t>passenger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50" dirty="0">
                <a:solidFill>
                  <a:srgbClr val="B38B45"/>
                </a:solidFill>
                <a:latin typeface="Arial Narrow"/>
                <a:cs typeface="Arial Narrow"/>
              </a:rPr>
              <a:t>cars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225" dirty="0">
                <a:solidFill>
                  <a:srgbClr val="B38B45"/>
                </a:solidFill>
                <a:latin typeface="Arial Narrow"/>
                <a:cs typeface="Arial Narrow"/>
              </a:rPr>
              <a:t>&amp;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395" dirty="0">
                <a:solidFill>
                  <a:srgbClr val="B38B45"/>
                </a:solidFill>
                <a:latin typeface="Arial Narrow"/>
                <a:cs typeface="Arial Narrow"/>
              </a:rPr>
              <a:t>LCV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50" dirty="0">
                <a:solidFill>
                  <a:srgbClr val="B38B45"/>
                </a:solidFill>
                <a:latin typeface="Arial Narrow"/>
                <a:cs typeface="Arial Narrow"/>
              </a:rPr>
              <a:t>model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85" dirty="0">
                <a:solidFill>
                  <a:srgbClr val="B38B45"/>
                </a:solidFill>
                <a:latin typeface="Arial Narrow"/>
                <a:cs typeface="Arial Narrow"/>
              </a:rPr>
              <a:t>applications  </a:t>
            </a:r>
            <a:r>
              <a:rPr sz="3500" spc="-45" dirty="0">
                <a:solidFill>
                  <a:srgbClr val="115D66"/>
                </a:solidFill>
                <a:latin typeface="Arial Narrow"/>
                <a:cs typeface="Arial Narrow"/>
              </a:rPr>
              <a:t>250</a:t>
            </a:r>
            <a:r>
              <a:rPr sz="3500" spc="60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-20" dirty="0">
                <a:solidFill>
                  <a:srgbClr val="B38B45"/>
                </a:solidFill>
                <a:latin typeface="Arial Narrow"/>
                <a:cs typeface="Arial Narrow"/>
              </a:rPr>
              <a:t>new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45" dirty="0">
                <a:solidFill>
                  <a:srgbClr val="B38B45"/>
                </a:solidFill>
                <a:latin typeface="Arial Narrow"/>
                <a:cs typeface="Arial Narrow"/>
              </a:rPr>
              <a:t>references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35" dirty="0">
                <a:solidFill>
                  <a:srgbClr val="B38B45"/>
                </a:solidFill>
                <a:latin typeface="Arial Narrow"/>
                <a:cs typeface="Arial Narrow"/>
              </a:rPr>
              <a:t>every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10" dirty="0">
                <a:solidFill>
                  <a:srgbClr val="B38B45"/>
                </a:solidFill>
                <a:latin typeface="Arial Narrow"/>
                <a:cs typeface="Arial Narrow"/>
              </a:rPr>
              <a:t>year</a:t>
            </a:r>
            <a:endParaRPr sz="3500" dirty="0">
              <a:latin typeface="Arial Narrow"/>
              <a:cs typeface="Arial Narrow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3169D398-8814-4DEA-3C1C-A21E85D0C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400550"/>
            <a:ext cx="15401925" cy="6962775"/>
          </a:xfrm>
          <a:prstGeom prst="rect">
            <a:avLst/>
          </a:prstGeom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A801CF6A-AC6A-3EA1-2304-2429EF283E21}"/>
              </a:ext>
            </a:extLst>
          </p:cNvPr>
          <p:cNvSpPr txBox="1"/>
          <p:nvPr/>
        </p:nvSpPr>
        <p:spPr>
          <a:xfrm>
            <a:off x="6176962" y="362176"/>
            <a:ext cx="868203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5900" b="1" i="0" u="none" strike="noStrike" kern="0" cap="none" spc="305" normalizeH="0" baseline="0" noProof="0" dirty="0">
                <a:ln>
                  <a:noFill/>
                </a:ln>
                <a:solidFill>
                  <a:srgbClr val="B38B45"/>
                </a:solidFill>
                <a:effectLst/>
                <a:uLnTx/>
                <a:uFillTx/>
                <a:latin typeface="Trebuchet MS"/>
                <a:ea typeface="+mj-ea"/>
              </a:rPr>
              <a:t>ÜRÜN GRUPLARIMIZ</a:t>
            </a:r>
            <a:endParaRPr lang="tr-TR" dirty="0"/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6677D8B8-125F-3A97-9A73-BFBFC150A23B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0788" y="7852788"/>
            <a:ext cx="170874" cy="1708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0788" y="8472206"/>
            <a:ext cx="170874" cy="1708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0788" y="9091626"/>
            <a:ext cx="170874" cy="170874"/>
          </a:xfrm>
          <a:prstGeom prst="rect">
            <a:avLst/>
          </a:prstGeom>
        </p:spPr>
      </p:pic>
      <p:sp>
        <p:nvSpPr>
          <p:cNvPr id="13" name="object 10">
            <a:extLst>
              <a:ext uri="{FF2B5EF4-FFF2-40B4-BE49-F238E27FC236}">
                <a16:creationId xmlns:a16="http://schemas.microsoft.com/office/drawing/2014/main" id="{49E8C217-84FB-406A-B7E4-952F10FF6918}"/>
              </a:ext>
            </a:extLst>
          </p:cNvPr>
          <p:cNvSpPr txBox="1"/>
          <p:nvPr/>
        </p:nvSpPr>
        <p:spPr>
          <a:xfrm>
            <a:off x="3276600" y="7632444"/>
            <a:ext cx="8440033" cy="18840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tr-TR" sz="3500" spc="-85" dirty="0">
                <a:solidFill>
                  <a:srgbClr val="115D66"/>
                </a:solidFill>
                <a:latin typeface="Arial Narrow"/>
                <a:cs typeface="Arial Narrow"/>
              </a:rPr>
              <a:t>4.0</a:t>
            </a:r>
            <a:r>
              <a:rPr sz="3500" spc="-85" dirty="0">
                <a:solidFill>
                  <a:srgbClr val="115D66"/>
                </a:solidFill>
                <a:latin typeface="Arial Narrow"/>
                <a:cs typeface="Arial Narrow"/>
              </a:rPr>
              <a:t>00+</a:t>
            </a:r>
            <a:r>
              <a:rPr sz="3500" spc="55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85" dirty="0">
                <a:solidFill>
                  <a:srgbClr val="B38B45"/>
                </a:solidFill>
                <a:latin typeface="Arial Narrow"/>
                <a:cs typeface="Arial Narrow"/>
              </a:rPr>
              <a:t>product</a:t>
            </a:r>
            <a:r>
              <a:rPr sz="3500" spc="5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45" dirty="0">
                <a:solidFill>
                  <a:srgbClr val="B38B45"/>
                </a:solidFill>
                <a:latin typeface="Arial Narrow"/>
                <a:cs typeface="Arial Narrow"/>
              </a:rPr>
              <a:t>references</a:t>
            </a:r>
            <a:endParaRPr sz="3500" dirty="0">
              <a:latin typeface="Arial Narrow"/>
              <a:cs typeface="Arial Narrow"/>
            </a:endParaRPr>
          </a:p>
          <a:p>
            <a:pPr marL="12700" marR="5080">
              <a:lnSpc>
                <a:spcPct val="116100"/>
              </a:lnSpc>
            </a:pPr>
            <a:r>
              <a:rPr lang="tr-TR" sz="3500" spc="-490" dirty="0">
                <a:solidFill>
                  <a:srgbClr val="115D66"/>
                </a:solidFill>
                <a:latin typeface="Arial Narrow"/>
                <a:cs typeface="Arial Narrow"/>
              </a:rPr>
              <a:t>2 0</a:t>
            </a:r>
            <a:r>
              <a:rPr sz="3500" dirty="0">
                <a:solidFill>
                  <a:srgbClr val="115D66"/>
                </a:solidFill>
                <a:latin typeface="Arial Narrow"/>
                <a:cs typeface="Arial Narrow"/>
              </a:rPr>
              <a:t>.000</a:t>
            </a:r>
            <a:r>
              <a:rPr sz="3500" spc="-285" dirty="0">
                <a:solidFill>
                  <a:srgbClr val="115D66"/>
                </a:solidFill>
                <a:latin typeface="Arial Narrow"/>
                <a:cs typeface="Arial Narrow"/>
              </a:rPr>
              <a:t>+</a:t>
            </a:r>
            <a:r>
              <a:rPr sz="3500" spc="65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5" dirty="0">
                <a:solidFill>
                  <a:srgbClr val="B38B45"/>
                </a:solidFill>
                <a:latin typeface="Arial Narrow"/>
                <a:cs typeface="Arial Narrow"/>
              </a:rPr>
              <a:t>passenger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50" dirty="0">
                <a:solidFill>
                  <a:srgbClr val="B38B45"/>
                </a:solidFill>
                <a:latin typeface="Arial Narrow"/>
                <a:cs typeface="Arial Narrow"/>
              </a:rPr>
              <a:t>cars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225" dirty="0">
                <a:solidFill>
                  <a:srgbClr val="B38B45"/>
                </a:solidFill>
                <a:latin typeface="Arial Narrow"/>
                <a:cs typeface="Arial Narrow"/>
              </a:rPr>
              <a:t>&amp;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395" dirty="0">
                <a:solidFill>
                  <a:srgbClr val="B38B45"/>
                </a:solidFill>
                <a:latin typeface="Arial Narrow"/>
                <a:cs typeface="Arial Narrow"/>
              </a:rPr>
              <a:t>LCV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50" dirty="0">
                <a:solidFill>
                  <a:srgbClr val="B38B45"/>
                </a:solidFill>
                <a:latin typeface="Arial Narrow"/>
                <a:cs typeface="Arial Narrow"/>
              </a:rPr>
              <a:t>model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85" dirty="0">
                <a:solidFill>
                  <a:srgbClr val="B38B45"/>
                </a:solidFill>
                <a:latin typeface="Arial Narrow"/>
                <a:cs typeface="Arial Narrow"/>
              </a:rPr>
              <a:t>applications  </a:t>
            </a:r>
            <a:r>
              <a:rPr sz="3500" spc="-45" dirty="0">
                <a:solidFill>
                  <a:srgbClr val="115D66"/>
                </a:solidFill>
                <a:latin typeface="Arial Narrow"/>
                <a:cs typeface="Arial Narrow"/>
              </a:rPr>
              <a:t>250</a:t>
            </a:r>
            <a:r>
              <a:rPr sz="3500" spc="60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-20" dirty="0">
                <a:solidFill>
                  <a:srgbClr val="B38B45"/>
                </a:solidFill>
                <a:latin typeface="Arial Narrow"/>
                <a:cs typeface="Arial Narrow"/>
              </a:rPr>
              <a:t>new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45" dirty="0">
                <a:solidFill>
                  <a:srgbClr val="B38B45"/>
                </a:solidFill>
                <a:latin typeface="Arial Narrow"/>
                <a:cs typeface="Arial Narrow"/>
              </a:rPr>
              <a:t>references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35" dirty="0">
                <a:solidFill>
                  <a:srgbClr val="B38B45"/>
                </a:solidFill>
                <a:latin typeface="Arial Narrow"/>
                <a:cs typeface="Arial Narrow"/>
              </a:rPr>
              <a:t>every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10" dirty="0">
                <a:solidFill>
                  <a:srgbClr val="B38B45"/>
                </a:solidFill>
                <a:latin typeface="Arial Narrow"/>
                <a:cs typeface="Arial Narrow"/>
              </a:rPr>
              <a:t>year</a:t>
            </a:r>
            <a:endParaRPr sz="3500" dirty="0">
              <a:latin typeface="Arial Narrow"/>
              <a:cs typeface="Arial Narrow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1AF615AD-CAA7-37E6-268F-F8DE1B990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32" y="1874146"/>
            <a:ext cx="16668750" cy="5534025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27EED65A-0508-2223-C464-27310C763D8F}"/>
              </a:ext>
            </a:extLst>
          </p:cNvPr>
          <p:cNvSpPr txBox="1"/>
          <p:nvPr/>
        </p:nvSpPr>
        <p:spPr>
          <a:xfrm>
            <a:off x="6176962" y="362176"/>
            <a:ext cx="868203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5900" b="1" i="0" u="none" strike="noStrike" kern="0" cap="none" spc="305" normalizeH="0" baseline="0" noProof="0" dirty="0">
                <a:ln>
                  <a:noFill/>
                </a:ln>
                <a:solidFill>
                  <a:srgbClr val="B38B45"/>
                </a:solidFill>
                <a:effectLst/>
                <a:uLnTx/>
                <a:uFillTx/>
                <a:latin typeface="Trebuchet MS"/>
                <a:ea typeface="+mj-ea"/>
              </a:rPr>
              <a:t>ÜRÜN GRUPLARIMIZ</a:t>
            </a:r>
            <a:endParaRPr lang="tr-TR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9872CE08-5CFB-79F8-6CCB-0DA3A8B8CD94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Resim 36">
            <a:extLst>
              <a:ext uri="{FF2B5EF4-FFF2-40B4-BE49-F238E27FC236}">
                <a16:creationId xmlns:a16="http://schemas.microsoft.com/office/drawing/2014/main" id="{F6E5B73C-C157-2BFF-DF47-658568FF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084" y="4175858"/>
            <a:ext cx="7199837" cy="3352800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A8F344CC-E426-B6D4-0370-AADF0E232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88" y="2532527"/>
            <a:ext cx="7788262" cy="6323143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033319" y="607995"/>
            <a:ext cx="884301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305" dirty="0"/>
              <a:t>ÜRETİM KAPASİTEMİZ</a:t>
            </a:r>
            <a:endParaRPr spc="235" dirty="0"/>
          </a:p>
        </p:txBody>
      </p:sp>
      <p:sp>
        <p:nvSpPr>
          <p:cNvPr id="31" name="object 31"/>
          <p:cNvSpPr/>
          <p:nvPr/>
        </p:nvSpPr>
        <p:spPr>
          <a:xfrm>
            <a:off x="5915025" y="5907405"/>
            <a:ext cx="4981575" cy="4112895"/>
          </a:xfrm>
          <a:custGeom>
            <a:avLst/>
            <a:gdLst/>
            <a:ahLst/>
            <a:cxnLst/>
            <a:rect l="l" t="t" r="r" b="b"/>
            <a:pathLst>
              <a:path w="4981575" h="4112895">
                <a:moveTo>
                  <a:pt x="3220471" y="4112500"/>
                </a:moveTo>
                <a:lnTo>
                  <a:pt x="3220471" y="3233058"/>
                </a:lnTo>
                <a:lnTo>
                  <a:pt x="3172086" y="3232473"/>
                </a:lnTo>
                <a:lnTo>
                  <a:pt x="3123872" y="3231180"/>
                </a:lnTo>
                <a:lnTo>
                  <a:pt x="3075833" y="3229184"/>
                </a:lnTo>
                <a:lnTo>
                  <a:pt x="3027975" y="3226489"/>
                </a:lnTo>
                <a:lnTo>
                  <a:pt x="2980302" y="3223101"/>
                </a:lnTo>
                <a:lnTo>
                  <a:pt x="2932820" y="3219025"/>
                </a:lnTo>
                <a:lnTo>
                  <a:pt x="2885533" y="3214265"/>
                </a:lnTo>
                <a:lnTo>
                  <a:pt x="2838447" y="3208827"/>
                </a:lnTo>
                <a:lnTo>
                  <a:pt x="2791567" y="3202715"/>
                </a:lnTo>
                <a:lnTo>
                  <a:pt x="2744897" y="3195935"/>
                </a:lnTo>
                <a:lnTo>
                  <a:pt x="2698443" y="3188492"/>
                </a:lnTo>
                <a:lnTo>
                  <a:pt x="2652209" y="3180390"/>
                </a:lnTo>
                <a:lnTo>
                  <a:pt x="2606201" y="3171635"/>
                </a:lnTo>
                <a:lnTo>
                  <a:pt x="2560423" y="3162231"/>
                </a:lnTo>
                <a:lnTo>
                  <a:pt x="2514881" y="3152184"/>
                </a:lnTo>
                <a:lnTo>
                  <a:pt x="2469580" y="3141499"/>
                </a:lnTo>
                <a:lnTo>
                  <a:pt x="2424524" y="3130180"/>
                </a:lnTo>
                <a:lnTo>
                  <a:pt x="2379719" y="3118233"/>
                </a:lnTo>
                <a:lnTo>
                  <a:pt x="2335169" y="3105662"/>
                </a:lnTo>
                <a:lnTo>
                  <a:pt x="2290880" y="3092473"/>
                </a:lnTo>
                <a:lnTo>
                  <a:pt x="2246857" y="3078671"/>
                </a:lnTo>
                <a:lnTo>
                  <a:pt x="2203104" y="3064260"/>
                </a:lnTo>
                <a:lnTo>
                  <a:pt x="2159627" y="3049245"/>
                </a:lnTo>
                <a:lnTo>
                  <a:pt x="2116430" y="3033632"/>
                </a:lnTo>
                <a:lnTo>
                  <a:pt x="2073519" y="3017426"/>
                </a:lnTo>
                <a:lnTo>
                  <a:pt x="2030898" y="3000631"/>
                </a:lnTo>
                <a:lnTo>
                  <a:pt x="1988573" y="2983253"/>
                </a:lnTo>
                <a:lnTo>
                  <a:pt x="1946549" y="2965296"/>
                </a:lnTo>
                <a:lnTo>
                  <a:pt x="1904830" y="2946765"/>
                </a:lnTo>
                <a:lnTo>
                  <a:pt x="1863422" y="2927667"/>
                </a:lnTo>
                <a:lnTo>
                  <a:pt x="1822330" y="2908004"/>
                </a:lnTo>
                <a:lnTo>
                  <a:pt x="1781558" y="2887783"/>
                </a:lnTo>
                <a:lnTo>
                  <a:pt x="1741112" y="2867009"/>
                </a:lnTo>
                <a:lnTo>
                  <a:pt x="1700996" y="2845686"/>
                </a:lnTo>
                <a:lnTo>
                  <a:pt x="1661216" y="2823819"/>
                </a:lnTo>
                <a:lnTo>
                  <a:pt x="1621776" y="2801414"/>
                </a:lnTo>
                <a:lnTo>
                  <a:pt x="1582682" y="2778475"/>
                </a:lnTo>
                <a:lnTo>
                  <a:pt x="1543939" y="2755008"/>
                </a:lnTo>
                <a:lnTo>
                  <a:pt x="1505551" y="2731017"/>
                </a:lnTo>
                <a:lnTo>
                  <a:pt x="1467524" y="2706508"/>
                </a:lnTo>
                <a:lnTo>
                  <a:pt x="1429863" y="2681485"/>
                </a:lnTo>
                <a:lnTo>
                  <a:pt x="1392572" y="2655953"/>
                </a:lnTo>
                <a:lnTo>
                  <a:pt x="1355657" y="2629918"/>
                </a:lnTo>
                <a:lnTo>
                  <a:pt x="1319122" y="2603384"/>
                </a:lnTo>
                <a:lnTo>
                  <a:pt x="1282973" y="2576357"/>
                </a:lnTo>
                <a:lnTo>
                  <a:pt x="1247215" y="2548841"/>
                </a:lnTo>
                <a:lnTo>
                  <a:pt x="1211852" y="2520841"/>
                </a:lnTo>
                <a:lnTo>
                  <a:pt x="1176890" y="2492363"/>
                </a:lnTo>
                <a:lnTo>
                  <a:pt x="1142333" y="2463411"/>
                </a:lnTo>
                <a:lnTo>
                  <a:pt x="1108187" y="2433991"/>
                </a:lnTo>
                <a:lnTo>
                  <a:pt x="1074457" y="2404107"/>
                </a:lnTo>
                <a:lnTo>
                  <a:pt x="1041147" y="2373764"/>
                </a:lnTo>
                <a:lnTo>
                  <a:pt x="1008263" y="2342967"/>
                </a:lnTo>
                <a:lnTo>
                  <a:pt x="975809" y="2311722"/>
                </a:lnTo>
                <a:lnTo>
                  <a:pt x="943792" y="2280034"/>
                </a:lnTo>
                <a:lnTo>
                  <a:pt x="912214" y="2247906"/>
                </a:lnTo>
                <a:lnTo>
                  <a:pt x="881083" y="2215345"/>
                </a:lnTo>
                <a:lnTo>
                  <a:pt x="850402" y="2182355"/>
                </a:lnTo>
                <a:lnTo>
                  <a:pt x="820177" y="2148941"/>
                </a:lnTo>
                <a:lnTo>
                  <a:pt x="790412" y="2115109"/>
                </a:lnTo>
                <a:lnTo>
                  <a:pt x="761113" y="2080863"/>
                </a:lnTo>
                <a:lnTo>
                  <a:pt x="732284" y="2046208"/>
                </a:lnTo>
                <a:lnTo>
                  <a:pt x="703931" y="2011150"/>
                </a:lnTo>
                <a:lnTo>
                  <a:pt x="676059" y="1975693"/>
                </a:lnTo>
                <a:lnTo>
                  <a:pt x="648673" y="1939842"/>
                </a:lnTo>
                <a:lnTo>
                  <a:pt x="621777" y="1903602"/>
                </a:lnTo>
                <a:lnTo>
                  <a:pt x="595376" y="1866979"/>
                </a:lnTo>
                <a:lnTo>
                  <a:pt x="569477" y="1829977"/>
                </a:lnTo>
                <a:lnTo>
                  <a:pt x="544083" y="1792601"/>
                </a:lnTo>
                <a:lnTo>
                  <a:pt x="519199" y="1754856"/>
                </a:lnTo>
                <a:lnTo>
                  <a:pt x="494832" y="1716748"/>
                </a:lnTo>
                <a:lnTo>
                  <a:pt x="470985" y="1678280"/>
                </a:lnTo>
                <a:lnTo>
                  <a:pt x="447663" y="1639459"/>
                </a:lnTo>
                <a:lnTo>
                  <a:pt x="424872" y="1600289"/>
                </a:lnTo>
                <a:lnTo>
                  <a:pt x="402617" y="1560776"/>
                </a:lnTo>
                <a:lnTo>
                  <a:pt x="380903" y="1520923"/>
                </a:lnTo>
                <a:lnTo>
                  <a:pt x="359734" y="1480737"/>
                </a:lnTo>
                <a:lnTo>
                  <a:pt x="339116" y="1440222"/>
                </a:lnTo>
                <a:lnTo>
                  <a:pt x="319053" y="1399383"/>
                </a:lnTo>
                <a:lnTo>
                  <a:pt x="299551" y="1358225"/>
                </a:lnTo>
                <a:lnTo>
                  <a:pt x="280615" y="1316753"/>
                </a:lnTo>
                <a:lnTo>
                  <a:pt x="262249" y="1274973"/>
                </a:lnTo>
                <a:lnTo>
                  <a:pt x="244459" y="1232889"/>
                </a:lnTo>
                <a:lnTo>
                  <a:pt x="227250" y="1190505"/>
                </a:lnTo>
                <a:lnTo>
                  <a:pt x="210626" y="1147828"/>
                </a:lnTo>
                <a:lnTo>
                  <a:pt x="194593" y="1104862"/>
                </a:lnTo>
                <a:lnTo>
                  <a:pt x="179156" y="1061612"/>
                </a:lnTo>
                <a:lnTo>
                  <a:pt x="164319" y="1018084"/>
                </a:lnTo>
                <a:lnTo>
                  <a:pt x="150088" y="974281"/>
                </a:lnTo>
                <a:lnTo>
                  <a:pt x="136468" y="930210"/>
                </a:lnTo>
                <a:lnTo>
                  <a:pt x="123463" y="885874"/>
                </a:lnTo>
                <a:lnTo>
                  <a:pt x="111079" y="841280"/>
                </a:lnTo>
                <a:lnTo>
                  <a:pt x="99320" y="796432"/>
                </a:lnTo>
                <a:lnTo>
                  <a:pt x="88193" y="751334"/>
                </a:lnTo>
                <a:lnTo>
                  <a:pt x="77700" y="705993"/>
                </a:lnTo>
                <a:lnTo>
                  <a:pt x="67849" y="660413"/>
                </a:lnTo>
                <a:lnTo>
                  <a:pt x="58643" y="614599"/>
                </a:lnTo>
                <a:lnTo>
                  <a:pt x="50088" y="568556"/>
                </a:lnTo>
                <a:lnTo>
                  <a:pt x="42189" y="522289"/>
                </a:lnTo>
                <a:lnTo>
                  <a:pt x="34950" y="475803"/>
                </a:lnTo>
                <a:lnTo>
                  <a:pt x="28377" y="429103"/>
                </a:lnTo>
                <a:lnTo>
                  <a:pt x="22475" y="382195"/>
                </a:lnTo>
                <a:lnTo>
                  <a:pt x="17248" y="335082"/>
                </a:lnTo>
                <a:lnTo>
                  <a:pt x="12702" y="287770"/>
                </a:lnTo>
                <a:lnTo>
                  <a:pt x="8841" y="240264"/>
                </a:lnTo>
                <a:lnTo>
                  <a:pt x="5672" y="192569"/>
                </a:lnTo>
                <a:lnTo>
                  <a:pt x="3198" y="144690"/>
                </a:lnTo>
                <a:lnTo>
                  <a:pt x="1424" y="96632"/>
                </a:lnTo>
                <a:lnTo>
                  <a:pt x="357" y="48400"/>
                </a:lnTo>
                <a:lnTo>
                  <a:pt x="0" y="0"/>
                </a:lnTo>
                <a:lnTo>
                  <a:pt x="727270" y="0"/>
                </a:lnTo>
                <a:lnTo>
                  <a:pt x="727733" y="48493"/>
                </a:lnTo>
                <a:lnTo>
                  <a:pt x="729114" y="96765"/>
                </a:lnTo>
                <a:lnTo>
                  <a:pt x="731407" y="144808"/>
                </a:lnTo>
                <a:lnTo>
                  <a:pt x="734602" y="192613"/>
                </a:lnTo>
                <a:lnTo>
                  <a:pt x="738691" y="240172"/>
                </a:lnTo>
                <a:lnTo>
                  <a:pt x="743666" y="287476"/>
                </a:lnTo>
                <a:lnTo>
                  <a:pt x="749519" y="334518"/>
                </a:lnTo>
                <a:lnTo>
                  <a:pt x="756240" y="381289"/>
                </a:lnTo>
                <a:lnTo>
                  <a:pt x="763822" y="427779"/>
                </a:lnTo>
                <a:lnTo>
                  <a:pt x="772256" y="473982"/>
                </a:lnTo>
                <a:lnTo>
                  <a:pt x="781534" y="519889"/>
                </a:lnTo>
                <a:lnTo>
                  <a:pt x="791647" y="565490"/>
                </a:lnTo>
                <a:lnTo>
                  <a:pt x="802588" y="610779"/>
                </a:lnTo>
                <a:lnTo>
                  <a:pt x="814347" y="655746"/>
                </a:lnTo>
                <a:lnTo>
                  <a:pt x="826916" y="700384"/>
                </a:lnTo>
                <a:lnTo>
                  <a:pt x="840288" y="744683"/>
                </a:lnTo>
                <a:lnTo>
                  <a:pt x="854453" y="788636"/>
                </a:lnTo>
                <a:lnTo>
                  <a:pt x="869403" y="832234"/>
                </a:lnTo>
                <a:lnTo>
                  <a:pt x="885130" y="875468"/>
                </a:lnTo>
                <a:lnTo>
                  <a:pt x="901625" y="918331"/>
                </a:lnTo>
                <a:lnTo>
                  <a:pt x="918880" y="960814"/>
                </a:lnTo>
                <a:lnTo>
                  <a:pt x="936887" y="1002909"/>
                </a:lnTo>
                <a:lnTo>
                  <a:pt x="955637" y="1044606"/>
                </a:lnTo>
                <a:lnTo>
                  <a:pt x="975122" y="1085899"/>
                </a:lnTo>
                <a:lnTo>
                  <a:pt x="995333" y="1126778"/>
                </a:lnTo>
                <a:lnTo>
                  <a:pt x="1016263" y="1167235"/>
                </a:lnTo>
                <a:lnTo>
                  <a:pt x="1037902" y="1207262"/>
                </a:lnTo>
                <a:lnTo>
                  <a:pt x="1060243" y="1246851"/>
                </a:lnTo>
                <a:lnTo>
                  <a:pt x="1083277" y="1285992"/>
                </a:lnTo>
                <a:lnTo>
                  <a:pt x="1106995" y="1324678"/>
                </a:lnTo>
                <a:lnTo>
                  <a:pt x="1131389" y="1362901"/>
                </a:lnTo>
                <a:lnTo>
                  <a:pt x="1156451" y="1400651"/>
                </a:lnTo>
                <a:lnTo>
                  <a:pt x="1182173" y="1437921"/>
                </a:lnTo>
                <a:lnTo>
                  <a:pt x="1208545" y="1474702"/>
                </a:lnTo>
                <a:lnTo>
                  <a:pt x="1235561" y="1510986"/>
                </a:lnTo>
                <a:lnTo>
                  <a:pt x="1263210" y="1546764"/>
                </a:lnTo>
                <a:lnTo>
                  <a:pt x="1291486" y="1582029"/>
                </a:lnTo>
                <a:lnTo>
                  <a:pt x="1320379" y="1616771"/>
                </a:lnTo>
                <a:lnTo>
                  <a:pt x="1349881" y="1650982"/>
                </a:lnTo>
                <a:lnTo>
                  <a:pt x="1379984" y="1684655"/>
                </a:lnTo>
                <a:lnTo>
                  <a:pt x="1410679" y="1717780"/>
                </a:lnTo>
                <a:lnTo>
                  <a:pt x="1441958" y="1750349"/>
                </a:lnTo>
                <a:lnTo>
                  <a:pt x="1473813" y="1782354"/>
                </a:lnTo>
                <a:lnTo>
                  <a:pt x="1506235" y="1813787"/>
                </a:lnTo>
                <a:lnTo>
                  <a:pt x="1539216" y="1844639"/>
                </a:lnTo>
                <a:lnTo>
                  <a:pt x="1572747" y="1874901"/>
                </a:lnTo>
                <a:lnTo>
                  <a:pt x="1606820" y="1904566"/>
                </a:lnTo>
                <a:lnTo>
                  <a:pt x="1641427" y="1933625"/>
                </a:lnTo>
                <a:lnTo>
                  <a:pt x="1676560" y="1962070"/>
                </a:lnTo>
                <a:lnTo>
                  <a:pt x="1712209" y="1989892"/>
                </a:lnTo>
                <a:lnTo>
                  <a:pt x="1748367" y="2017083"/>
                </a:lnTo>
                <a:lnTo>
                  <a:pt x="1785025" y="2043634"/>
                </a:lnTo>
                <a:lnTo>
                  <a:pt x="1822175" y="2069538"/>
                </a:lnTo>
                <a:lnTo>
                  <a:pt x="1859808" y="2094785"/>
                </a:lnTo>
                <a:lnTo>
                  <a:pt x="1897916" y="2119368"/>
                </a:lnTo>
                <a:lnTo>
                  <a:pt x="1936491" y="2143278"/>
                </a:lnTo>
                <a:lnTo>
                  <a:pt x="1975524" y="2166507"/>
                </a:lnTo>
                <a:lnTo>
                  <a:pt x="2015007" y="2189046"/>
                </a:lnTo>
                <a:lnTo>
                  <a:pt x="2054932" y="2210887"/>
                </a:lnTo>
                <a:lnTo>
                  <a:pt x="2095289" y="2232022"/>
                </a:lnTo>
                <a:lnTo>
                  <a:pt x="2136072" y="2252442"/>
                </a:lnTo>
                <a:lnTo>
                  <a:pt x="2177270" y="2272138"/>
                </a:lnTo>
                <a:lnTo>
                  <a:pt x="2218877" y="2291104"/>
                </a:lnTo>
                <a:lnTo>
                  <a:pt x="2260883" y="2309329"/>
                </a:lnTo>
                <a:lnTo>
                  <a:pt x="2303281" y="2326806"/>
                </a:lnTo>
                <a:lnTo>
                  <a:pt x="2346061" y="2343527"/>
                </a:lnTo>
                <a:lnTo>
                  <a:pt x="2389216" y="2359482"/>
                </a:lnTo>
                <a:lnTo>
                  <a:pt x="2432736" y="2374665"/>
                </a:lnTo>
                <a:lnTo>
                  <a:pt x="2476615" y="2389065"/>
                </a:lnTo>
                <a:lnTo>
                  <a:pt x="2520842" y="2402675"/>
                </a:lnTo>
                <a:lnTo>
                  <a:pt x="2565411" y="2415487"/>
                </a:lnTo>
                <a:lnTo>
                  <a:pt x="2610312" y="2427493"/>
                </a:lnTo>
                <a:lnTo>
                  <a:pt x="2655537" y="2438683"/>
                </a:lnTo>
                <a:lnTo>
                  <a:pt x="2701078" y="2449049"/>
                </a:lnTo>
                <a:lnTo>
                  <a:pt x="2746926" y="2458584"/>
                </a:lnTo>
                <a:lnTo>
                  <a:pt x="2793074" y="2467278"/>
                </a:lnTo>
                <a:lnTo>
                  <a:pt x="2839512" y="2475123"/>
                </a:lnTo>
                <a:lnTo>
                  <a:pt x="2886232" y="2482112"/>
                </a:lnTo>
                <a:lnTo>
                  <a:pt x="2933226" y="2488235"/>
                </a:lnTo>
                <a:lnTo>
                  <a:pt x="2980485" y="2493485"/>
                </a:lnTo>
                <a:lnTo>
                  <a:pt x="3028002" y="2497852"/>
                </a:lnTo>
                <a:lnTo>
                  <a:pt x="3075767" y="2501329"/>
                </a:lnTo>
                <a:lnTo>
                  <a:pt x="3123773" y="2503906"/>
                </a:lnTo>
                <a:lnTo>
                  <a:pt x="3172010" y="2505577"/>
                </a:lnTo>
                <a:lnTo>
                  <a:pt x="3220471" y="2506332"/>
                </a:lnTo>
                <a:lnTo>
                  <a:pt x="3220471" y="1660895"/>
                </a:lnTo>
                <a:lnTo>
                  <a:pt x="4981579" y="2886672"/>
                </a:lnTo>
                <a:lnTo>
                  <a:pt x="3220471" y="4112500"/>
                </a:lnTo>
                <a:close/>
              </a:path>
            </a:pathLst>
          </a:custGeom>
          <a:solidFill>
            <a:srgbClr val="115D66">
              <a:alpha val="2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A1CC679B-85F7-7D69-A2C5-E6179125F37E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61"/>
            <a:ext cx="1714500" cy="1714500"/>
            <a:chOff x="-2041" y="8572361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6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92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5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86127" y="2270637"/>
            <a:ext cx="4190999" cy="630554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82246" y="2695087"/>
            <a:ext cx="130213" cy="14641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448477" y="2294040"/>
            <a:ext cx="8076523" cy="2650919"/>
          </a:xfrm>
          <a:prstGeom prst="rect">
            <a:avLst/>
          </a:prstGeom>
          <a:ln w="10658">
            <a:solidFill>
              <a:srgbClr val="115D66"/>
            </a:solidFill>
          </a:ln>
        </p:spPr>
        <p:txBody>
          <a:bodyPr vert="horz" wrap="square" lIns="0" tIns="299720" rIns="0" bIns="0" rtlCol="0">
            <a:spAutoFit/>
          </a:bodyPr>
          <a:lstStyle/>
          <a:p>
            <a:pPr marL="446405" marR="104139">
              <a:lnSpc>
                <a:spcPct val="115199"/>
              </a:lnSpc>
              <a:spcBef>
                <a:spcPts val="2360"/>
              </a:spcBef>
            </a:pPr>
            <a:r>
              <a:rPr sz="2500" b="1" spc="195" dirty="0">
                <a:solidFill>
                  <a:srgbClr val="B38B45"/>
                </a:solidFill>
                <a:latin typeface="Trebuchet MS"/>
                <a:cs typeface="Trebuchet MS"/>
              </a:rPr>
              <a:t>TO</a:t>
            </a:r>
            <a:r>
              <a:rPr lang="tr-TR" sz="2500" b="1" spc="195" dirty="0">
                <a:solidFill>
                  <a:srgbClr val="B38B45"/>
                </a:solidFill>
                <a:latin typeface="Trebuchet MS"/>
                <a:cs typeface="Trebuchet MS"/>
              </a:rPr>
              <a:t>PLAM FABRİKA ALANI</a:t>
            </a:r>
            <a:r>
              <a:rPr sz="2500" b="1" spc="13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lang="tr-TR" sz="2500" b="1" spc="135" dirty="0">
                <a:solidFill>
                  <a:srgbClr val="B38B45"/>
                </a:solidFill>
                <a:latin typeface="Trebuchet MS"/>
                <a:cs typeface="Trebuchet MS"/>
              </a:rPr>
              <a:t>  </a:t>
            </a:r>
            <a:r>
              <a:rPr sz="2500" b="1" spc="-300" dirty="0">
                <a:solidFill>
                  <a:srgbClr val="B38B45"/>
                </a:solidFill>
                <a:latin typeface="Trebuchet MS"/>
                <a:cs typeface="Trebuchet MS"/>
              </a:rPr>
              <a:t>:</a:t>
            </a:r>
            <a:r>
              <a:rPr sz="2500" b="1" spc="13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80" dirty="0">
                <a:solidFill>
                  <a:srgbClr val="B38B45"/>
                </a:solidFill>
                <a:latin typeface="Trebuchet MS"/>
                <a:cs typeface="Trebuchet MS"/>
              </a:rPr>
              <a:t>10.000</a:t>
            </a:r>
            <a:r>
              <a:rPr sz="2500" b="1" spc="13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204" dirty="0">
                <a:solidFill>
                  <a:srgbClr val="B38B45"/>
                </a:solidFill>
                <a:latin typeface="Trebuchet MS"/>
                <a:cs typeface="Trebuchet MS"/>
              </a:rPr>
              <a:t>M2</a:t>
            </a:r>
            <a:endParaRPr lang="tr-TR" sz="2500" b="1" spc="204" dirty="0">
              <a:solidFill>
                <a:srgbClr val="B38B45"/>
              </a:solidFill>
              <a:latin typeface="Trebuchet MS"/>
              <a:cs typeface="Trebuchet MS"/>
            </a:endParaRPr>
          </a:p>
          <a:p>
            <a:pPr marL="446405" marR="104139">
              <a:lnSpc>
                <a:spcPct val="115199"/>
              </a:lnSpc>
              <a:spcBef>
                <a:spcPts val="2360"/>
              </a:spcBef>
            </a:pPr>
            <a:r>
              <a:rPr lang="tr-TR" sz="2500" b="1" spc="204" dirty="0">
                <a:solidFill>
                  <a:srgbClr val="B38B45"/>
                </a:solidFill>
                <a:latin typeface="Trebuchet MS"/>
                <a:cs typeface="Trebuchet MS"/>
              </a:rPr>
              <a:t>YILLIK ÜRETİM ADEDİMİZ :  5.000.000 +</a:t>
            </a:r>
          </a:p>
          <a:p>
            <a:pPr marL="446405" marR="104139">
              <a:lnSpc>
                <a:spcPct val="115199"/>
              </a:lnSpc>
              <a:spcBef>
                <a:spcPts val="2360"/>
              </a:spcBef>
            </a:pPr>
            <a:r>
              <a:rPr lang="tr-TR" sz="2500" b="1" spc="204" dirty="0">
                <a:solidFill>
                  <a:srgbClr val="B38B45"/>
                </a:solidFill>
                <a:latin typeface="Trebuchet MS"/>
                <a:cs typeface="Trebuchet MS"/>
              </a:rPr>
              <a:t>HER YIL 250 ADET YENİ ÜRÜN DEVREYE ALIYORUZ</a:t>
            </a:r>
            <a:endParaRPr lang="tr-TR" sz="1000" b="1" spc="204" dirty="0">
              <a:solidFill>
                <a:srgbClr val="B38B45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4642" y="7943482"/>
            <a:ext cx="10581558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4000" b="1" spc="380" dirty="0">
                <a:solidFill>
                  <a:srgbClr val="115D66"/>
                </a:solidFill>
                <a:latin typeface="Trebuchet MS"/>
                <a:cs typeface="Trebuchet MS"/>
              </a:rPr>
              <a:t>Tam Otomatik Robot Kaynak Hattımız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57099915-097F-6C53-4D09-8137C9EBC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3319" y="607995"/>
            <a:ext cx="884301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pc="305" dirty="0"/>
              <a:t>ÜRETİM KAPASİTEMİZ</a:t>
            </a:r>
            <a:endParaRPr spc="235" dirty="0"/>
          </a:p>
        </p:txBody>
      </p:sp>
      <p:pic>
        <p:nvPicPr>
          <p:cNvPr id="22" name="object 14">
            <a:extLst>
              <a:ext uri="{FF2B5EF4-FFF2-40B4-BE49-F238E27FC236}">
                <a16:creationId xmlns:a16="http://schemas.microsoft.com/office/drawing/2014/main" id="{1FFA9A4B-DA64-F592-491A-DF56E54C10C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0900" y="3473084"/>
            <a:ext cx="130213" cy="146416"/>
          </a:xfrm>
          <a:prstGeom prst="rect">
            <a:avLst/>
          </a:prstGeom>
        </p:spPr>
      </p:pic>
      <p:pic>
        <p:nvPicPr>
          <p:cNvPr id="23" name="object 14">
            <a:extLst>
              <a:ext uri="{FF2B5EF4-FFF2-40B4-BE49-F238E27FC236}">
                <a16:creationId xmlns:a16="http://schemas.microsoft.com/office/drawing/2014/main" id="{FCBA2DD0-FA1D-7F85-3872-309D4D63B01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82245" y="4276719"/>
            <a:ext cx="130213" cy="146416"/>
          </a:xfrm>
          <a:prstGeom prst="rect">
            <a:avLst/>
          </a:prstGeom>
        </p:spPr>
      </p:pic>
      <p:sp>
        <p:nvSpPr>
          <p:cNvPr id="13" name="object 12">
            <a:extLst>
              <a:ext uri="{FF2B5EF4-FFF2-40B4-BE49-F238E27FC236}">
                <a16:creationId xmlns:a16="http://schemas.microsoft.com/office/drawing/2014/main" id="{31527540-F894-D5B4-E84A-688C969B6C30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D6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480</Words>
  <Application>Microsoft Office PowerPoint</Application>
  <PresentationFormat>Özel</PresentationFormat>
  <Paragraphs>91</Paragraphs>
  <Slides>23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7" baseType="lpstr">
      <vt:lpstr>Arial Narrow</vt:lpstr>
      <vt:lpstr>Calibri</vt:lpstr>
      <vt:lpstr>Trebuchet MS</vt:lpstr>
      <vt:lpstr>Office Theme</vt:lpstr>
      <vt:lpstr>PowerPoint Sunusu</vt:lpstr>
      <vt:lpstr>HAKKIMIZDA</vt:lpstr>
      <vt:lpstr>ÜÇEL’İN TARİHÇESİ</vt:lpstr>
      <vt:lpstr>Üretimde Son Teknoloji</vt:lpstr>
      <vt:lpstr>Mastering manufacturing</vt:lpstr>
      <vt:lpstr>PowerPoint Sunusu</vt:lpstr>
      <vt:lpstr>PowerPoint Sunusu</vt:lpstr>
      <vt:lpstr>ÜRETİM KAPASİTEMİZ</vt:lpstr>
      <vt:lpstr>ÜRETİM KAPASİTEMİZ</vt:lpstr>
      <vt:lpstr>ARAŞTIRMA &amp; GELİŞTİRME</vt:lpstr>
      <vt:lpstr>ARAŞTIRMA &amp; GELİŞTİRME</vt:lpstr>
      <vt:lpstr>ARAŞTIRMA &amp; GELİŞTİRME</vt:lpstr>
      <vt:lpstr>KALİTE BELGELERİMİZ</vt:lpstr>
      <vt:lpstr>KALİTE KONTROL</vt:lpstr>
      <vt:lpstr>KALİTE KONTROL</vt:lpstr>
      <vt:lpstr>KALİTE KONTROL</vt:lpstr>
      <vt:lpstr>MÜKEMMEL İŞ DESTEĞİ</vt:lpstr>
      <vt:lpstr>SATIŞ &amp; PAZARLAMA</vt:lpstr>
      <vt:lpstr>SATIŞ &amp; PAZARLAMA</vt:lpstr>
      <vt:lpstr>SEKTÖREL PERFORMANS ÖDÜLLERİMİZ</vt:lpstr>
      <vt:lpstr>ÜÇEL AİLESİ</vt:lpstr>
      <vt:lpstr>PowerPoint Sunusu</vt:lpstr>
      <vt:lpstr>JOIN US 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MEHMETMUTLU</dc:creator>
  <cp:lastModifiedBy>MEHMETMUTLU</cp:lastModifiedBy>
  <cp:revision>10</cp:revision>
  <dcterms:created xsi:type="dcterms:W3CDTF">2022-03-07T09:49:34Z</dcterms:created>
  <dcterms:modified xsi:type="dcterms:W3CDTF">2023-05-11T06:23:47Z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2022-03-07T00:00:00Z</vt:filetime>
  </property>
</Properties>
</file>